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341" r:id="rId2"/>
    <p:sldId id="301" r:id="rId3"/>
    <p:sldId id="297" r:id="rId4"/>
    <p:sldId id="302" r:id="rId5"/>
    <p:sldId id="303" r:id="rId6"/>
    <p:sldId id="304" r:id="rId7"/>
    <p:sldId id="300" r:id="rId8"/>
    <p:sldId id="305" r:id="rId9"/>
    <p:sldId id="306" r:id="rId10"/>
    <p:sldId id="308" r:id="rId11"/>
    <p:sldId id="309" r:id="rId12"/>
    <p:sldId id="310" r:id="rId13"/>
    <p:sldId id="311" r:id="rId14"/>
    <p:sldId id="315" r:id="rId15"/>
    <p:sldId id="312" r:id="rId16"/>
    <p:sldId id="316" r:id="rId17"/>
    <p:sldId id="313" r:id="rId18"/>
    <p:sldId id="314" r:id="rId19"/>
    <p:sldId id="317" r:id="rId20"/>
    <p:sldId id="319" r:id="rId21"/>
    <p:sldId id="318" r:id="rId22"/>
    <p:sldId id="329" r:id="rId23"/>
    <p:sldId id="331" r:id="rId24"/>
    <p:sldId id="334" r:id="rId25"/>
    <p:sldId id="335" r:id="rId26"/>
    <p:sldId id="337" r:id="rId27"/>
    <p:sldId id="340" r:id="rId28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33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23" autoAdjust="0"/>
    <p:restoredTop sz="90482" autoAdjust="0"/>
  </p:normalViewPr>
  <p:slideViewPr>
    <p:cSldViewPr snapToGrid="0" showGuides="1">
      <p:cViewPr varScale="1">
        <p:scale>
          <a:sx n="111" d="100"/>
          <a:sy n="111" d="100"/>
        </p:scale>
        <p:origin x="120" y="216"/>
      </p:cViewPr>
      <p:guideLst>
        <p:guide orient="horz" pos="175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8A306-5F74-4C93-B26E-9AD32916B652}" type="datetimeFigureOut">
              <a:rPr kumimoji="1" lang="ja-JP" altLang="en-US" smtClean="0"/>
              <a:t>2016/3/25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D557B3-051D-4540-99DF-E24C7A999AC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2853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557B3-051D-4540-99DF-E24C7A999AC0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1899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&lt;description&gt;</a:t>
            </a:r>
          </a:p>
          <a:p>
            <a:r>
              <a:rPr kumimoji="1" lang="ja-JP" altLang="en-US" dirty="0" smtClean="0"/>
              <a:t>避難種類：全災害時施設名称：アスピカホール国高 駐車場施設環境：屋外住所：押田二丁目１</a:t>
            </a:r>
            <a:r>
              <a:rPr kumimoji="1" lang="en-US" altLang="ja-JP" dirty="0" smtClean="0"/>
              <a:t>-</a:t>
            </a:r>
            <a:r>
              <a:rPr kumimoji="1" lang="ja-JP" altLang="en-US" dirty="0" smtClean="0"/>
              <a:t>１５</a:t>
            </a:r>
            <a:endParaRPr kumimoji="1" lang="en-US" altLang="ja-JP" dirty="0" smtClean="0"/>
          </a:p>
          <a:p>
            <a:r>
              <a:rPr kumimoji="1" lang="en-US" altLang="ja-JP" dirty="0" smtClean="0"/>
              <a:t>&lt;/description&gt;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557B3-051D-4540-99DF-E24C7A999AC0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1303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凡例画像の元ファイルは、この図の裏側</a:t>
            </a:r>
            <a:r>
              <a:rPr kumimoji="1" lang="ja-JP" altLang="en-US" smtClean="0"/>
              <a:t>においている</a:t>
            </a:r>
            <a:r>
              <a:rPr kumimoji="1" lang="ja-JP" altLang="en-US" dirty="0" smtClean="0"/>
              <a:t>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557B3-051D-4540-99DF-E24C7A999AC0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6345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2016/3/25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ity.echizen.lg.jp/office/010/021/open-data-echizen.htm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&#65288;&#12518;&#12540;&#12470;&#12540;&#21517;&#65289;.github.io/echizen/cesium-starter-app-master/index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cesiumjs.or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jcozzi/cesium-starter-app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ボックス 11"/>
          <p:cNvSpPr txBox="1"/>
          <p:nvPr/>
        </p:nvSpPr>
        <p:spPr>
          <a:xfrm>
            <a:off x="207664" y="4767580"/>
            <a:ext cx="8440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使用データ：越前市オープンデータ</a:t>
            </a:r>
            <a:r>
              <a:rPr lang="ja-JP" altLang="en-US" sz="1600" b="1" dirty="0"/>
              <a:t>　</a:t>
            </a:r>
            <a:endParaRPr lang="en-US" altLang="ja-JP" sz="1600" b="1" dirty="0" smtClean="0"/>
          </a:p>
          <a:p>
            <a:r>
              <a:rPr lang="ja-JP" altLang="en-US" sz="1600" b="1" dirty="0"/>
              <a:t>越前市防災</a:t>
            </a:r>
            <a:r>
              <a:rPr lang="ja-JP" altLang="en-US" sz="1600" b="1" dirty="0" smtClean="0"/>
              <a:t>安全課</a:t>
            </a:r>
            <a:r>
              <a:rPr lang="ja-JP" altLang="en-US" sz="1600" dirty="0" smtClean="0"/>
              <a:t>　</a:t>
            </a:r>
            <a:r>
              <a:rPr lang="ja-JP" altLang="en-US" sz="1600" b="1" dirty="0" smtClean="0"/>
              <a:t>一次避難場所（風水害）、浸水想定区域（風水害）のデータを加工し、利用。</a:t>
            </a:r>
            <a:endParaRPr lang="en-US" altLang="ja-JP" sz="1600" b="1" dirty="0" smtClean="0"/>
          </a:p>
          <a:p>
            <a:r>
              <a:rPr lang="en-US" altLang="ja-JP" sz="1600" b="1" dirty="0" smtClean="0"/>
              <a:t>(</a:t>
            </a:r>
            <a:r>
              <a:rPr lang="en-GB" altLang="ja-JP" sz="1600" b="1" dirty="0" smtClean="0">
                <a:hlinkClick r:id="rId2"/>
              </a:rPr>
              <a:t>http</a:t>
            </a:r>
            <a:r>
              <a:rPr lang="en-GB" altLang="ja-JP" sz="1600" b="1" dirty="0">
                <a:hlinkClick r:id="rId2"/>
              </a:rPr>
              <a:t>://</a:t>
            </a:r>
            <a:r>
              <a:rPr lang="en-GB" altLang="ja-JP" sz="1600" b="1" dirty="0" smtClean="0">
                <a:hlinkClick r:id="rId2"/>
              </a:rPr>
              <a:t>www.city.echizen.lg.jp/office/010/021/open-data-echizen.html</a:t>
            </a:r>
            <a:r>
              <a:rPr lang="en-GB" altLang="ja-JP" sz="1600" b="1" dirty="0" smtClean="0"/>
              <a:t> </a:t>
            </a:r>
            <a:r>
              <a:rPr lang="en-US" altLang="ja-JP" sz="1600" b="1" dirty="0" smtClean="0"/>
              <a:t>)</a:t>
            </a:r>
            <a:endParaRPr kumimoji="1" lang="ja-JP" altLang="en-US" sz="1600" b="1" dirty="0" smtClean="0"/>
          </a:p>
        </p:txBody>
      </p:sp>
      <p:sp>
        <p:nvSpPr>
          <p:cNvPr id="13" name="タイトル 1"/>
          <p:cNvSpPr txBox="1">
            <a:spLocks/>
          </p:cNvSpPr>
          <p:nvPr/>
        </p:nvSpPr>
        <p:spPr>
          <a:xfrm>
            <a:off x="0" y="2604823"/>
            <a:ext cx="9144000" cy="5053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5400" b="1" smtClean="0">
                <a:solidFill>
                  <a:srgbClr val="0070C0"/>
                </a:solidFill>
                <a:latin typeface="+mj-ea"/>
              </a:rPr>
              <a:t>Cesium</a:t>
            </a:r>
            <a:r>
              <a:rPr lang="ja-JP" altLang="en-US" sz="5400" b="1" smtClean="0">
                <a:solidFill>
                  <a:srgbClr val="0070C0"/>
                </a:solidFill>
                <a:latin typeface="+mj-ea"/>
              </a:rPr>
              <a:t>によるデータの可視化</a:t>
            </a:r>
            <a:endParaRPr lang="ja-JP" altLang="en-US" sz="4400" b="1" dirty="0">
              <a:solidFill>
                <a:srgbClr val="0070C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0715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7460" y="158931"/>
            <a:ext cx="5921829" cy="473746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5203" y="1596526"/>
            <a:ext cx="2183240" cy="2521948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336823" y="5022850"/>
            <a:ext cx="6594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解凍した</a:t>
            </a:r>
            <a:r>
              <a:rPr lang="ja-JP" altLang="en-US" sz="1600" b="1" dirty="0" smtClean="0">
                <a:solidFill>
                  <a:srgbClr val="FF6600"/>
                </a:solidFill>
              </a:rPr>
              <a:t>「</a:t>
            </a:r>
            <a:r>
              <a:rPr lang="en-US" altLang="ja-JP" sz="1600" b="1" dirty="0" smtClean="0">
                <a:solidFill>
                  <a:srgbClr val="FF6600"/>
                </a:solidFill>
              </a:rPr>
              <a:t>cesium</a:t>
            </a:r>
            <a:r>
              <a:rPr lang="en-US" altLang="ja-JP" sz="1600" b="1" dirty="0">
                <a:solidFill>
                  <a:srgbClr val="FF6600"/>
                </a:solidFill>
              </a:rPr>
              <a:t>-starter-</a:t>
            </a:r>
            <a:r>
              <a:rPr lang="en-US" altLang="ja-JP" sz="1600" b="1" dirty="0" smtClean="0">
                <a:solidFill>
                  <a:srgbClr val="FF6600"/>
                </a:solidFill>
              </a:rPr>
              <a:t>app</a:t>
            </a:r>
            <a:r>
              <a:rPr lang="ja-JP" altLang="en-US" sz="1600" b="1" dirty="0" smtClean="0">
                <a:solidFill>
                  <a:srgbClr val="FF6600"/>
                </a:solidFill>
              </a:rPr>
              <a:t>」</a:t>
            </a:r>
            <a:r>
              <a:rPr lang="ja-JP" altLang="en-US" sz="1600" b="1" dirty="0" smtClean="0"/>
              <a:t>をクリックし、ローカルリポジトリへ移動する。</a:t>
            </a:r>
            <a:endParaRPr lang="en-US" altLang="ja-JP" sz="1600" b="1" dirty="0" smtClean="0"/>
          </a:p>
          <a:p>
            <a:r>
              <a:rPr lang="ja-JP" altLang="en-US" sz="1600" b="1" dirty="0" smtClean="0"/>
              <a:t>クライアントソフトを更新しておく。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53581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3371" y="111397"/>
            <a:ext cx="6357258" cy="5085806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1323975" y="5197203"/>
            <a:ext cx="67387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>
                <a:hlinkClick r:id="rId3"/>
              </a:rPr>
              <a:t>http:/</a:t>
            </a:r>
            <a:r>
              <a:rPr lang="ja-JP" altLang="en-US" sz="1600" dirty="0" smtClean="0">
                <a:hlinkClick r:id="rId3"/>
              </a:rPr>
              <a:t>/（ユーザー名）.</a:t>
            </a:r>
            <a:r>
              <a:rPr lang="ja-JP" altLang="en-US" sz="1600" dirty="0">
                <a:hlinkClick r:id="rId3"/>
              </a:rPr>
              <a:t>github.io/echizen/cesium-starter-app-master/index.</a:t>
            </a:r>
            <a:r>
              <a:rPr lang="ja-JP" altLang="en-US" sz="1600" dirty="0" smtClean="0">
                <a:hlinkClick r:id="rId3"/>
              </a:rPr>
              <a:t>html</a:t>
            </a:r>
            <a:endParaRPr lang="en-US" altLang="ja-JP" sz="1600" dirty="0" smtClean="0"/>
          </a:p>
          <a:p>
            <a:r>
              <a:rPr lang="ja-JP" altLang="en-US" sz="1600" dirty="0"/>
              <a:t>↑</a:t>
            </a:r>
            <a:r>
              <a:rPr lang="ja-JP" altLang="en-US" sz="1600" dirty="0" smtClean="0"/>
              <a:t>を開き、</a:t>
            </a:r>
            <a:r>
              <a:rPr lang="en-US" altLang="ja-JP" sz="1600" dirty="0" smtClean="0"/>
              <a:t>Cesium</a:t>
            </a:r>
            <a:r>
              <a:rPr lang="ja-JP" altLang="en-US" sz="1600" dirty="0" smtClean="0"/>
              <a:t>の起動を確認する。　</a:t>
            </a:r>
            <a:r>
              <a:rPr lang="en-US" altLang="ja-JP" sz="1600" dirty="0" smtClean="0"/>
              <a:t>※</a:t>
            </a:r>
            <a:r>
              <a:rPr lang="ja-JP" altLang="en-US" sz="1600" dirty="0" smtClean="0"/>
              <a:t>ローカルで</a:t>
            </a:r>
            <a:r>
              <a:rPr lang="en-US" altLang="ja-JP" sz="1600" dirty="0" smtClean="0"/>
              <a:t>cesium</a:t>
            </a:r>
            <a:r>
              <a:rPr lang="ja-JP" altLang="en-US" sz="1600" dirty="0" smtClean="0"/>
              <a:t>は起動しない</a:t>
            </a:r>
            <a:endParaRPr lang="en-US" altLang="ja-JP" sz="1600" dirty="0" smtClean="0"/>
          </a:p>
        </p:txBody>
      </p:sp>
    </p:spTree>
    <p:extLst>
      <p:ext uri="{BB962C8B-B14F-4D97-AF65-F5344CB8AC3E}">
        <p14:creationId xmlns:p14="http://schemas.microsoft.com/office/powerpoint/2010/main" val="3645809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332" y="684816"/>
            <a:ext cx="7720844" cy="35479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1634" y="3468006"/>
            <a:ext cx="6589023" cy="10595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5052" y="4305298"/>
            <a:ext cx="6554061" cy="515259"/>
          </a:xfrm>
          <a:prstGeom prst="rect">
            <a:avLst/>
          </a:prstGeom>
        </p:spPr>
      </p:pic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26332" y="106892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にレイヤを追加する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098824" y="4884003"/>
            <a:ext cx="5283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 smtClean="0"/>
              <a:t>Source</a:t>
            </a:r>
            <a:r>
              <a:rPr lang="ja-JP" altLang="en-US" sz="1600" b="1" dirty="0" smtClean="0"/>
              <a:t>ファイルの中の</a:t>
            </a:r>
            <a:r>
              <a:rPr lang="en-US" altLang="ja-JP" sz="1600" b="1" dirty="0" smtClean="0"/>
              <a:t>App.js</a:t>
            </a:r>
            <a:r>
              <a:rPr lang="ja-JP" altLang="en-US" sz="1600" b="1" dirty="0" smtClean="0"/>
              <a:t>をテキストエディタで開く。</a:t>
            </a:r>
            <a:endParaRPr lang="en-US" altLang="ja-JP" sz="1600" b="1" dirty="0" smtClean="0"/>
          </a:p>
          <a:p>
            <a:r>
              <a:rPr lang="en-US" altLang="ja-JP" sz="1600" b="1" dirty="0" err="1"/>
              <a:t>var</a:t>
            </a:r>
            <a:r>
              <a:rPr lang="en-US" altLang="ja-JP" sz="1600" b="1" dirty="0"/>
              <a:t> </a:t>
            </a:r>
            <a:r>
              <a:rPr lang="en-US" altLang="ja-JP" sz="1600" b="1" dirty="0" err="1"/>
              <a:t>cesiumWidget</a:t>
            </a:r>
            <a:r>
              <a:rPr lang="en-US" altLang="ja-JP" sz="1600" b="1" dirty="0"/>
              <a:t> = new </a:t>
            </a:r>
            <a:r>
              <a:rPr lang="en-US" altLang="ja-JP" sz="1600" b="1" dirty="0" err="1"/>
              <a:t>Cesium.Viewer</a:t>
            </a:r>
            <a:r>
              <a:rPr lang="en-US" altLang="ja-JP" sz="1600" b="1" dirty="0"/>
              <a:t>('</a:t>
            </a:r>
            <a:r>
              <a:rPr lang="en-US" altLang="ja-JP" sz="1600" b="1" dirty="0" err="1"/>
              <a:t>cesiumContainer</a:t>
            </a:r>
            <a:r>
              <a:rPr lang="en-US" altLang="ja-JP" sz="1600" b="1" dirty="0"/>
              <a:t>');</a:t>
            </a:r>
          </a:p>
          <a:p>
            <a:r>
              <a:rPr kumimoji="1" lang="ja-JP" altLang="en-US" sz="1600" b="1" dirty="0" smtClean="0"/>
              <a:t>の下にコードを入力していく</a:t>
            </a:r>
            <a:endParaRPr kumimoji="1" lang="ja-JP" altLang="en-US" sz="1600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633901" y="4569276"/>
            <a:ext cx="2329124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FF00"/>
                </a:solidFill>
              </a:rPr>
              <a:t>ビューワーを読み込むコード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72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4733" y="258479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にポイントを追加する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0" y="1424961"/>
            <a:ext cx="9144000" cy="3046988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altLang="ja-JP" sz="1600" dirty="0" err="1" smtClean="0">
                <a:solidFill>
                  <a:srgbClr val="FFFFFF"/>
                </a:solidFill>
              </a:rPr>
              <a:t>var</a:t>
            </a:r>
            <a:r>
              <a:rPr lang="en-US" altLang="ja-JP" sz="1600" dirty="0" smtClean="0">
                <a:solidFill>
                  <a:srgbClr val="FFFFFF"/>
                </a:solidFill>
              </a:rPr>
              <a:t> </a:t>
            </a:r>
            <a:r>
              <a:rPr lang="en-US" altLang="ja-JP" sz="1600" dirty="0" err="1" smtClean="0">
                <a:solidFill>
                  <a:srgbClr val="FFFFFF"/>
                </a:solidFill>
              </a:rPr>
              <a:t>cesiumWidget</a:t>
            </a:r>
            <a:r>
              <a:rPr lang="en-US" altLang="ja-JP" sz="1600" dirty="0" smtClean="0">
                <a:solidFill>
                  <a:srgbClr val="FFFFFF"/>
                </a:solidFill>
              </a:rPr>
              <a:t> = new </a:t>
            </a:r>
            <a:r>
              <a:rPr lang="en-US" altLang="ja-JP" sz="1600" dirty="0" err="1" smtClean="0">
                <a:solidFill>
                  <a:srgbClr val="FFFFFF"/>
                </a:solidFill>
              </a:rPr>
              <a:t>Cesium.Viewer</a:t>
            </a:r>
            <a:r>
              <a:rPr lang="en-US" altLang="ja-JP" sz="1600" dirty="0" smtClean="0">
                <a:solidFill>
                  <a:srgbClr val="FFFFFF"/>
                </a:solidFill>
              </a:rPr>
              <a:t>('</a:t>
            </a:r>
            <a:r>
              <a:rPr lang="en-US" altLang="ja-JP" sz="1600" dirty="0" err="1" smtClean="0">
                <a:solidFill>
                  <a:srgbClr val="FFFFFF"/>
                </a:solidFill>
              </a:rPr>
              <a:t>cesiumContainer</a:t>
            </a:r>
            <a:r>
              <a:rPr lang="en-US" altLang="ja-JP" sz="1600" dirty="0" smtClean="0">
                <a:solidFill>
                  <a:srgbClr val="FFFFFF"/>
                </a:solidFill>
              </a:rPr>
              <a:t>');</a:t>
            </a:r>
          </a:p>
          <a:p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//add a point</a:t>
            </a:r>
          </a:p>
          <a:p>
            <a:r>
              <a:rPr lang="en-US" altLang="ja-JP" sz="1600" dirty="0" err="1" smtClean="0">
                <a:solidFill>
                  <a:srgbClr val="FFFFFF"/>
                </a:solidFill>
              </a:rPr>
              <a:t>var</a:t>
            </a:r>
            <a:r>
              <a:rPr lang="en-US" altLang="ja-JP" sz="1600" dirty="0" smtClean="0">
                <a:solidFill>
                  <a:srgbClr val="FFFFFF"/>
                </a:solidFill>
              </a:rPr>
              <a:t> point </a:t>
            </a:r>
            <a:r>
              <a:rPr lang="en-US" altLang="ja-JP" sz="1600" dirty="0">
                <a:solidFill>
                  <a:srgbClr val="FFFFFF"/>
                </a:solidFill>
              </a:rPr>
              <a:t>= </a:t>
            </a:r>
            <a:r>
              <a:rPr lang="en-US" altLang="ja-JP" sz="1600" dirty="0" err="1">
                <a:solidFill>
                  <a:srgbClr val="FFFFFF"/>
                </a:solidFill>
              </a:rPr>
              <a:t>cesiumWidget</a:t>
            </a:r>
            <a:r>
              <a:rPr lang="en-US" altLang="ja-JP" sz="1600" dirty="0">
                <a:solidFill>
                  <a:srgbClr val="FFFFFF"/>
                </a:solidFill>
              </a:rPr>
              <a:t>;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 err="1" smtClean="0">
                <a:solidFill>
                  <a:srgbClr val="FFFFFF"/>
                </a:solidFill>
              </a:rPr>
              <a:t>point.add</a:t>
            </a:r>
            <a:r>
              <a:rPr lang="en-US" altLang="ja-JP" sz="1600" dirty="0" smtClean="0">
                <a:solidFill>
                  <a:srgbClr val="FFFFFF"/>
                </a:solidFill>
              </a:rPr>
              <a:t>({</a:t>
            </a: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        position </a:t>
            </a:r>
            <a:r>
              <a:rPr lang="en-US" altLang="ja-JP" sz="1600" dirty="0">
                <a:solidFill>
                  <a:srgbClr val="FFFFFF"/>
                </a:solidFill>
              </a:rPr>
              <a:t>: Cesium.Cartesian3.fromDegrees(136.173477, 35.899619),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        point : {</a:t>
            </a: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            </a:t>
            </a:r>
            <a:r>
              <a:rPr lang="en-US" altLang="ja-JP" sz="1600" dirty="0" err="1" smtClean="0">
                <a:solidFill>
                  <a:srgbClr val="FFFFFF"/>
                </a:solidFill>
              </a:rPr>
              <a:t>pixelSize</a:t>
            </a:r>
            <a:r>
              <a:rPr lang="en-US" altLang="ja-JP" sz="1600" dirty="0" smtClean="0">
                <a:solidFill>
                  <a:srgbClr val="FFFFFF"/>
                </a:solidFill>
              </a:rPr>
              <a:t> : 10,</a:t>
            </a: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            color : </a:t>
            </a:r>
            <a:r>
              <a:rPr lang="en-US" altLang="ja-JP" sz="1600" dirty="0" err="1" smtClean="0">
                <a:solidFill>
                  <a:srgbClr val="FFFFFF"/>
                </a:solidFill>
              </a:rPr>
              <a:t>Cesium.Color.BLUE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    }</a:t>
            </a: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});</a:t>
            </a:r>
            <a:endParaRPr lang="ja-JP" altLang="en-US" sz="1600" dirty="0">
              <a:solidFill>
                <a:srgbClr val="FFFFFF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479807" y="4794523"/>
            <a:ext cx="6184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ポイント</a:t>
            </a:r>
            <a:r>
              <a:rPr kumimoji="1" lang="ja-JP" altLang="en-US" sz="1600" b="1" dirty="0" smtClean="0"/>
              <a:t>を追加する：</a:t>
            </a:r>
            <a:r>
              <a:rPr lang="ja-JP" altLang="ja-JP" sz="1600" b="1" dirty="0" smtClean="0"/>
              <a:t>p</a:t>
            </a:r>
            <a:r>
              <a:rPr lang="en-US" altLang="ja-JP" sz="1600" b="1" dirty="0" err="1" smtClean="0"/>
              <a:t>oint</a:t>
            </a:r>
            <a:r>
              <a:rPr lang="ja-JP" altLang="en-US" sz="1600" b="1" dirty="0" smtClean="0"/>
              <a:t> </a:t>
            </a:r>
            <a:r>
              <a:rPr kumimoji="1" lang="ja-JP" altLang="en-US" sz="1600" b="1" dirty="0" smtClean="0"/>
              <a:t>とへいう変数を設定し、色や位置を設定する</a:t>
            </a:r>
            <a:endParaRPr kumimoji="1" lang="ja-JP" altLang="en-US" sz="1600" b="1" dirty="0"/>
          </a:p>
        </p:txBody>
      </p:sp>
      <p:sp>
        <p:nvSpPr>
          <p:cNvPr id="5" name="正方形/長方形 4"/>
          <p:cNvSpPr/>
          <p:nvPr/>
        </p:nvSpPr>
        <p:spPr>
          <a:xfrm>
            <a:off x="6046913" y="2932126"/>
            <a:ext cx="1111202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FF00"/>
                </a:solidFill>
              </a:rPr>
              <a:t>←</a:t>
            </a:r>
            <a:r>
              <a:rPr lang="ja-JP" altLang="en-US" dirty="0" smtClean="0">
                <a:solidFill>
                  <a:srgbClr val="FFFF00"/>
                </a:solidFill>
              </a:rPr>
              <a:t>経度</a:t>
            </a:r>
            <a:r>
              <a:rPr lang="en-US" altLang="ja-JP" dirty="0" smtClean="0">
                <a:solidFill>
                  <a:srgbClr val="FFFF00"/>
                </a:solidFill>
              </a:rPr>
              <a:t>,</a:t>
            </a:r>
            <a:r>
              <a:rPr lang="ja-JP" altLang="en-US" dirty="0">
                <a:solidFill>
                  <a:srgbClr val="FFFF00"/>
                </a:solidFill>
              </a:rPr>
              <a:t>緯度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1876386" y="3368677"/>
            <a:ext cx="2027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FF00"/>
                </a:solidFill>
              </a:rPr>
              <a:t>←</a:t>
            </a:r>
            <a:r>
              <a:rPr lang="ja-JP" altLang="en-US" dirty="0" smtClean="0">
                <a:solidFill>
                  <a:srgbClr val="FFFF00"/>
                </a:solidFill>
              </a:rPr>
              <a:t>ポイントのサイズ</a:t>
            </a:r>
            <a:endParaRPr lang="ja-JP" altLang="en-US" dirty="0">
              <a:solidFill>
                <a:srgbClr val="FFFF00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3123557" y="3675454"/>
            <a:ext cx="1614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FF00"/>
                </a:solidFill>
              </a:rPr>
              <a:t>←</a:t>
            </a:r>
            <a:r>
              <a:rPr lang="ja-JP" altLang="en-US" dirty="0" smtClean="0">
                <a:solidFill>
                  <a:srgbClr val="FFFF00"/>
                </a:solidFill>
              </a:rPr>
              <a:t>ポイントの色</a:t>
            </a:r>
            <a:endParaRPr lang="ja-JP" altLang="en-US" dirty="0">
              <a:solidFill>
                <a:srgbClr val="FFFF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459670" y="808137"/>
            <a:ext cx="4727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（以下、クライアントソフトの</a:t>
            </a:r>
            <a:r>
              <a:rPr lang="en-US" altLang="ja-JP" sz="1600" b="1" dirty="0" smtClean="0"/>
              <a:t>sync</a:t>
            </a:r>
            <a:r>
              <a:rPr lang="ja-JP" altLang="en-US" sz="1600" b="1" dirty="0" smtClean="0"/>
              <a:t>を行う点は省略する）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995147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5943" y="258354"/>
            <a:ext cx="6212114" cy="4969692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2372519" y="5366921"/>
            <a:ext cx="4535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青い円形のポイントが、越前市周辺に追加された</a:t>
            </a:r>
            <a:r>
              <a:rPr lang="ja-JP" altLang="en-US" sz="1600" dirty="0"/>
              <a:t>。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28689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0" y="989079"/>
            <a:ext cx="9144000" cy="4031873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altLang="ja-JP" sz="1600" dirty="0" err="1" smtClean="0">
                <a:solidFill>
                  <a:srgbClr val="FFFFFF"/>
                </a:solidFill>
              </a:rPr>
              <a:t>line.add</a:t>
            </a:r>
            <a:r>
              <a:rPr lang="en-US" altLang="ja-JP" sz="1600" dirty="0">
                <a:solidFill>
                  <a:srgbClr val="FFFFFF"/>
                </a:solidFill>
              </a:rPr>
              <a:t>({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 </a:t>
            </a:r>
            <a:r>
              <a:rPr lang="en-US" altLang="ja-JP" sz="1600" dirty="0" smtClean="0">
                <a:solidFill>
                  <a:srgbClr val="FFFFFF"/>
                </a:solidFill>
              </a:rPr>
              <a:t> name </a:t>
            </a:r>
            <a:r>
              <a:rPr lang="en-US" altLang="ja-JP" sz="1600" dirty="0">
                <a:solidFill>
                  <a:srgbClr val="FFFFFF"/>
                </a:solidFill>
              </a:rPr>
              <a:t>: 'Red line',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 </a:t>
            </a:r>
            <a:r>
              <a:rPr lang="en-US" altLang="ja-JP" sz="1600" dirty="0" smtClean="0">
                <a:solidFill>
                  <a:srgbClr val="FFFFFF"/>
                </a:solidFill>
              </a:rPr>
              <a:t> </a:t>
            </a:r>
            <a:r>
              <a:rPr lang="en-US" altLang="ja-JP" sz="1600" dirty="0">
                <a:solidFill>
                  <a:srgbClr val="FFFFFF"/>
                </a:solidFill>
              </a:rPr>
              <a:t>polyline : {    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 </a:t>
            </a:r>
            <a:r>
              <a:rPr lang="en-US" altLang="ja-JP" sz="1600" dirty="0" smtClean="0">
                <a:solidFill>
                  <a:srgbClr val="FFFFFF"/>
                </a:solidFill>
              </a:rPr>
              <a:t>        positions </a:t>
            </a:r>
            <a:r>
              <a:rPr lang="en-US" altLang="ja-JP" sz="1600" dirty="0">
                <a:solidFill>
                  <a:srgbClr val="FFFFFF"/>
                </a:solidFill>
              </a:rPr>
              <a:t>: Cesium.Cartesian3.fromDegreesArray([136.137600, 36.218795,                                                        </a:t>
            </a:r>
            <a:r>
              <a:rPr lang="en-US" altLang="ja-JP" sz="1600" dirty="0" smtClean="0">
                <a:solidFill>
                  <a:srgbClr val="FFFFFF"/>
                </a:solidFill>
              </a:rPr>
              <a:t>						</a:t>
            </a:r>
            <a:r>
              <a:rPr lang="ja-JP" altLang="en-US" sz="1600" dirty="0" smtClean="0">
                <a:solidFill>
                  <a:srgbClr val="FFFFFF"/>
                </a:solidFill>
              </a:rPr>
              <a:t>　 </a:t>
            </a:r>
            <a:r>
              <a:rPr lang="en-US" altLang="ja-JP" sz="1600" dirty="0" smtClean="0">
                <a:solidFill>
                  <a:srgbClr val="FFFFFF"/>
                </a:solidFill>
              </a:rPr>
              <a:t>136.146183</a:t>
            </a:r>
            <a:r>
              <a:rPr lang="en-US" altLang="ja-JP" sz="1600" dirty="0">
                <a:solidFill>
                  <a:srgbClr val="FFFFFF"/>
                </a:solidFill>
              </a:rPr>
              <a:t>, 36.210070,                                                        </a:t>
            </a:r>
            <a:r>
              <a:rPr lang="en-US" altLang="ja-JP" sz="1600" dirty="0" smtClean="0">
                <a:solidFill>
                  <a:srgbClr val="FFFFFF"/>
                </a:solidFill>
              </a:rPr>
              <a:t>					                    136.147385</a:t>
            </a:r>
            <a:r>
              <a:rPr lang="en-US" altLang="ja-JP" sz="1600" dirty="0">
                <a:solidFill>
                  <a:srgbClr val="FFFFFF"/>
                </a:solidFill>
              </a:rPr>
              <a:t>, 36.197465, </a:t>
            </a:r>
            <a:r>
              <a:rPr lang="en-US" altLang="ja-JP" sz="1600" dirty="0" smtClean="0">
                <a:solidFill>
                  <a:srgbClr val="FFFFFF"/>
                </a:solidFill>
              </a:rPr>
              <a:t>					</a:t>
            </a:r>
            <a:r>
              <a:rPr lang="ja-JP" altLang="en-US" sz="1600" dirty="0" smtClean="0">
                <a:solidFill>
                  <a:srgbClr val="FFFFFF"/>
                </a:solidFill>
              </a:rPr>
              <a:t>　　　　</a:t>
            </a:r>
            <a:r>
              <a:rPr lang="en-US" altLang="ja-JP" sz="1600" dirty="0" smtClean="0">
                <a:solidFill>
                  <a:srgbClr val="FFFFFF"/>
                </a:solidFill>
              </a:rPr>
              <a:t>                                                       </a:t>
            </a:r>
            <a:r>
              <a:rPr lang="en-US" altLang="ja-JP" sz="1600" dirty="0">
                <a:solidFill>
                  <a:srgbClr val="FFFFFF"/>
                </a:solidFill>
              </a:rPr>
              <a:t>136.155109, 36.191923,  </a:t>
            </a:r>
            <a:r>
              <a:rPr lang="en-US" altLang="ja-JP" sz="1600" dirty="0" smtClean="0">
                <a:solidFill>
                  <a:srgbClr val="FFFFFF"/>
                </a:solidFill>
              </a:rPr>
              <a:t>					                                                                  </a:t>
            </a:r>
            <a:r>
              <a:rPr lang="en-US" altLang="ja-JP" sz="1600" dirty="0">
                <a:solidFill>
                  <a:srgbClr val="FFFFFF"/>
                </a:solidFill>
              </a:rPr>
              <a:t>136.157513, 36.188183,                                                        </a:t>
            </a:r>
            <a:r>
              <a:rPr lang="en-US" altLang="ja-JP" sz="1600" dirty="0" smtClean="0">
                <a:solidFill>
                  <a:srgbClr val="FFFFFF"/>
                </a:solidFill>
              </a:rPr>
              <a:t>						</a:t>
            </a:r>
            <a:r>
              <a:rPr lang="ja-JP" altLang="en-US" sz="1600" dirty="0" smtClean="0">
                <a:solidFill>
                  <a:srgbClr val="FFFFFF"/>
                </a:solidFill>
              </a:rPr>
              <a:t>　 </a:t>
            </a:r>
            <a:r>
              <a:rPr lang="en-US" altLang="ja-JP" sz="1600" dirty="0" smtClean="0">
                <a:solidFill>
                  <a:srgbClr val="FFFFFF"/>
                </a:solidFill>
              </a:rPr>
              <a:t>136.154938</a:t>
            </a:r>
            <a:r>
              <a:rPr lang="en-US" altLang="ja-JP" sz="1600" dirty="0">
                <a:solidFill>
                  <a:srgbClr val="FFFFFF"/>
                </a:solidFill>
              </a:rPr>
              <a:t>, 36.182364,                                                        </a:t>
            </a:r>
            <a:r>
              <a:rPr lang="en-US" altLang="ja-JP" sz="1600" dirty="0" smtClean="0">
                <a:solidFill>
                  <a:srgbClr val="FFFFFF"/>
                </a:solidFill>
              </a:rPr>
              <a:t>						    136.146870</a:t>
            </a:r>
            <a:r>
              <a:rPr lang="en-US" altLang="ja-JP" sz="1600" dirty="0">
                <a:solidFill>
                  <a:srgbClr val="FFFFFF"/>
                </a:solidFill>
              </a:rPr>
              <a:t>, 36.175574         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 </a:t>
            </a:r>
            <a:r>
              <a:rPr lang="en-US" altLang="ja-JP" sz="1600" dirty="0" smtClean="0">
                <a:solidFill>
                  <a:srgbClr val="FFFFFF"/>
                </a:solidFill>
              </a:rPr>
              <a:t>                                                                                          </a:t>
            </a:r>
            <a:r>
              <a:rPr lang="en-US" altLang="ja-JP" sz="1600" dirty="0">
                <a:solidFill>
                  <a:srgbClr val="FFFFFF"/>
                </a:solidFill>
              </a:rPr>
              <a:t>]),   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endParaRPr lang="en-US" altLang="ja-JP" sz="1600" dirty="0">
              <a:solidFill>
                <a:srgbClr val="FFFFFF"/>
              </a:solidFill>
            </a:endParaRP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          </a:t>
            </a:r>
            <a:r>
              <a:rPr lang="en-US" altLang="ja-JP" sz="1600" dirty="0">
                <a:solidFill>
                  <a:srgbClr val="FFFFFF"/>
                </a:solidFill>
              </a:rPr>
              <a:t>width : 5,    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 </a:t>
            </a:r>
            <a:r>
              <a:rPr lang="en-US" altLang="ja-JP" sz="1600" dirty="0" smtClean="0">
                <a:solidFill>
                  <a:srgbClr val="FFFFFF"/>
                </a:solidFill>
              </a:rPr>
              <a:t>         material </a:t>
            </a:r>
            <a:r>
              <a:rPr lang="en-US" altLang="ja-JP" sz="1600" dirty="0">
                <a:solidFill>
                  <a:srgbClr val="FFFFFF"/>
                </a:solidFill>
              </a:rPr>
              <a:t>: </a:t>
            </a:r>
            <a:r>
              <a:rPr lang="en-US" altLang="ja-JP" sz="1600" dirty="0" err="1">
                <a:solidFill>
                  <a:srgbClr val="FFFFFF"/>
                </a:solidFill>
              </a:rPr>
              <a:t>Cesium.Color.RED</a:t>
            </a:r>
            <a:r>
              <a:rPr lang="en-US" altLang="ja-JP" sz="1600" dirty="0">
                <a:solidFill>
                  <a:srgbClr val="FFFFFF"/>
                </a:solidFill>
              </a:rPr>
              <a:t>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 </a:t>
            </a:r>
            <a:r>
              <a:rPr lang="en-US" altLang="ja-JP" sz="1600" dirty="0" smtClean="0">
                <a:solidFill>
                  <a:srgbClr val="FFFFFF"/>
                </a:solidFill>
              </a:rPr>
              <a:t>   }</a:t>
            </a:r>
          </a:p>
          <a:p>
            <a:r>
              <a:rPr lang="en-US" altLang="ja-JP" sz="1600" dirty="0">
                <a:solidFill>
                  <a:srgbClr val="FFFFFF"/>
                </a:solidFill>
              </a:rPr>
              <a:t> </a:t>
            </a:r>
            <a:r>
              <a:rPr lang="en-US" altLang="ja-JP" sz="1600" dirty="0" smtClean="0">
                <a:solidFill>
                  <a:srgbClr val="FFFFFF"/>
                </a:solidFill>
              </a:rPr>
              <a:t>   });</a:t>
            </a:r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124733" y="258479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にラインを追加する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5417178" y="3439171"/>
            <a:ext cx="2698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solidFill>
                  <a:srgbClr val="FFFF00"/>
                </a:solidFill>
              </a:rPr>
              <a:t>↑</a:t>
            </a:r>
            <a:r>
              <a:rPr lang="ja-JP" altLang="en-US" sz="1600" b="1" dirty="0" smtClean="0">
                <a:solidFill>
                  <a:srgbClr val="FFFF00"/>
                </a:solidFill>
              </a:rPr>
              <a:t>ラインの視点と終点の座標</a:t>
            </a:r>
            <a:endParaRPr lang="ja-JP" altLang="en-US" sz="1600" b="1" dirty="0">
              <a:solidFill>
                <a:srgbClr val="FFFF00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2974707" y="4196287"/>
            <a:ext cx="12987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solidFill>
                  <a:srgbClr val="FFFF00"/>
                </a:solidFill>
              </a:rPr>
              <a:t>←</a:t>
            </a:r>
            <a:r>
              <a:rPr lang="ja-JP" altLang="en-US" sz="1600" b="1" dirty="0" smtClean="0">
                <a:solidFill>
                  <a:srgbClr val="FFFF00"/>
                </a:solidFill>
              </a:rPr>
              <a:t>ラインの色</a:t>
            </a:r>
            <a:endParaRPr lang="ja-JP" altLang="en-US" sz="1600" b="1" dirty="0">
              <a:solidFill>
                <a:srgbClr val="FFFF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1264981" y="3915422"/>
            <a:ext cx="14574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solidFill>
                  <a:srgbClr val="FFFF00"/>
                </a:solidFill>
              </a:rPr>
              <a:t>←</a:t>
            </a:r>
            <a:r>
              <a:rPr lang="ja-JP" altLang="en-US" sz="1600" b="1" dirty="0" smtClean="0">
                <a:solidFill>
                  <a:srgbClr val="FFFF00"/>
                </a:solidFill>
              </a:rPr>
              <a:t>ラインの太さ</a:t>
            </a:r>
            <a:endParaRPr lang="ja-JP" altLang="en-US" sz="1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762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0800" y="113665"/>
            <a:ext cx="6502400" cy="520192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2372519" y="5366921"/>
            <a:ext cx="41056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/>
              <a:t>九頭竜</a:t>
            </a:r>
            <a:r>
              <a:rPr kumimoji="1" lang="ja-JP" altLang="en-US" sz="1600" dirty="0" smtClean="0"/>
              <a:t>川に沿って、赤いラインが作成できた。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6726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0" y="698242"/>
            <a:ext cx="9144000" cy="5016758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altLang="ja-JP" sz="1600" dirty="0" err="1">
                <a:solidFill>
                  <a:srgbClr val="FFFFFF"/>
                </a:solidFill>
              </a:rPr>
              <a:t>var</a:t>
            </a:r>
            <a:r>
              <a:rPr lang="en-US" altLang="ja-JP" sz="1600" dirty="0">
                <a:solidFill>
                  <a:srgbClr val="FFFFFF"/>
                </a:solidFill>
              </a:rPr>
              <a:t> polygon = </a:t>
            </a:r>
            <a:r>
              <a:rPr lang="en-US" altLang="ja-JP" sz="1600" dirty="0" err="1">
                <a:solidFill>
                  <a:srgbClr val="FFFFFF"/>
                </a:solidFill>
              </a:rPr>
              <a:t>cesiumWidget.entities</a:t>
            </a:r>
            <a:r>
              <a:rPr lang="en-US" altLang="ja-JP" sz="1600" dirty="0" smtClean="0">
                <a:solidFill>
                  <a:srgbClr val="FFFFFF"/>
                </a:solidFill>
              </a:rPr>
              <a:t>;</a:t>
            </a:r>
          </a:p>
          <a:p>
            <a:endParaRPr lang="en-US" altLang="ja-JP" sz="1600" dirty="0">
              <a:solidFill>
                <a:srgbClr val="FFFFFF"/>
              </a:solidFill>
            </a:endParaRPr>
          </a:p>
          <a:p>
            <a:r>
              <a:rPr lang="en-US" altLang="ja-JP" sz="1600" dirty="0" err="1" smtClean="0">
                <a:solidFill>
                  <a:srgbClr val="FFFFFF"/>
                </a:solidFill>
              </a:rPr>
              <a:t>polygon.add</a:t>
            </a:r>
            <a:r>
              <a:rPr lang="en-US" altLang="ja-JP" sz="1600" dirty="0">
                <a:solidFill>
                  <a:srgbClr val="FFFFFF"/>
                </a:solidFill>
              </a:rPr>
              <a:t>({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   </a:t>
            </a:r>
            <a:r>
              <a:rPr lang="en-US" altLang="ja-JP" sz="1600" dirty="0">
                <a:solidFill>
                  <a:srgbClr val="FFFFFF"/>
                </a:solidFill>
              </a:rPr>
              <a:t>name : 'polygon',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ja-JP" altLang="en-US" sz="1600" dirty="0" smtClean="0">
                <a:solidFill>
                  <a:srgbClr val="FFFFFF"/>
                </a:solidFill>
              </a:rPr>
              <a:t>　</a:t>
            </a:r>
            <a:r>
              <a:rPr lang="en-US" altLang="ja-JP" sz="1600" dirty="0" smtClean="0">
                <a:solidFill>
                  <a:srgbClr val="FFFFFF"/>
                </a:solidFill>
              </a:rPr>
              <a:t>polygon </a:t>
            </a:r>
            <a:r>
              <a:rPr lang="en-US" altLang="ja-JP" sz="1600" dirty="0">
                <a:solidFill>
                  <a:srgbClr val="FFFFFF"/>
                </a:solidFill>
              </a:rPr>
              <a:t>: {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ja-JP" altLang="en-US" sz="1600" dirty="0">
                <a:solidFill>
                  <a:srgbClr val="FFFFFF"/>
                </a:solidFill>
              </a:rPr>
              <a:t>　</a:t>
            </a:r>
            <a:r>
              <a:rPr lang="ja-JP" altLang="en-US" sz="1600" dirty="0" smtClean="0">
                <a:solidFill>
                  <a:srgbClr val="FFFFFF"/>
                </a:solidFill>
              </a:rPr>
              <a:t>　</a:t>
            </a:r>
            <a:r>
              <a:rPr lang="en-US" altLang="ja-JP" sz="1600" dirty="0" smtClean="0">
                <a:solidFill>
                  <a:srgbClr val="FFFFFF"/>
                </a:solidFill>
              </a:rPr>
              <a:t>    </a:t>
            </a:r>
            <a:r>
              <a:rPr lang="en-US" altLang="ja-JP" sz="1600" dirty="0">
                <a:solidFill>
                  <a:srgbClr val="FFFFFF"/>
                </a:solidFill>
              </a:rPr>
              <a:t>hierarchy : Cesium.Cartesian3.fromDegreesArray</a:t>
            </a:r>
            <a:r>
              <a:rPr lang="en-US" altLang="ja-JP" sz="1600" dirty="0" smtClean="0">
                <a:solidFill>
                  <a:srgbClr val="FFFFFF"/>
                </a:solidFill>
              </a:rPr>
              <a:t>([136.220266</a:t>
            </a:r>
            <a:r>
              <a:rPr lang="en-US" altLang="ja-JP" sz="1600" dirty="0">
                <a:solidFill>
                  <a:srgbClr val="FFFFFF"/>
                </a:solidFill>
              </a:rPr>
              <a:t>, 36.066095,                                                    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ja-JP" altLang="en-US" sz="1600" dirty="0" smtClean="0">
                <a:solidFill>
                  <a:srgbClr val="FFFFFF"/>
                </a:solidFill>
              </a:rPr>
              <a:t>　　　　　　　　　　　　　　　　　　　　　　　　　　　　　　　　　　</a:t>
            </a:r>
            <a:r>
              <a:rPr lang="en-US" altLang="ja-JP" sz="1600" dirty="0" smtClean="0">
                <a:solidFill>
                  <a:srgbClr val="FFFFFF"/>
                </a:solidFill>
              </a:rPr>
              <a:t>136.220287</a:t>
            </a:r>
            <a:r>
              <a:rPr lang="en-US" altLang="ja-JP" sz="1600" dirty="0">
                <a:solidFill>
                  <a:srgbClr val="FFFFFF"/>
                </a:solidFill>
              </a:rPr>
              <a:t>, 36.063848,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	</a:t>
            </a:r>
            <a:r>
              <a:rPr lang="en-US" altLang="ja-JP" sz="1600" dirty="0" smtClean="0">
                <a:solidFill>
                  <a:srgbClr val="FFFFFF"/>
                </a:solidFill>
              </a:rPr>
              <a:t>	 	                                                     136.221542</a:t>
            </a:r>
            <a:r>
              <a:rPr lang="en-US" altLang="ja-JP" sz="1600" dirty="0">
                <a:solidFill>
                  <a:srgbClr val="FFFFFF"/>
                </a:solidFill>
              </a:rPr>
              <a:t>, 36.063857,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	</a:t>
            </a:r>
            <a:r>
              <a:rPr lang="en-US" altLang="ja-JP" sz="1600" dirty="0" smtClean="0">
                <a:solidFill>
                  <a:srgbClr val="FFFFFF"/>
                </a:solidFill>
              </a:rPr>
              <a:t>		                                                     136.222444</a:t>
            </a:r>
            <a:r>
              <a:rPr lang="en-US" altLang="ja-JP" sz="1600" dirty="0">
                <a:solidFill>
                  <a:srgbClr val="FFFFFF"/>
                </a:solidFill>
              </a:rPr>
              <a:t>, 36.063978,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	</a:t>
            </a:r>
            <a:r>
              <a:rPr lang="en-US" altLang="ja-JP" sz="1600" dirty="0" smtClean="0">
                <a:solidFill>
                  <a:srgbClr val="FFFFFF"/>
                </a:solidFill>
              </a:rPr>
              <a:t>		                                                    </a:t>
            </a:r>
            <a:r>
              <a:rPr lang="ja-JP" altLang="en-US" sz="1600" dirty="0">
                <a:solidFill>
                  <a:srgbClr val="FFFFFF"/>
                </a:solidFill>
              </a:rPr>
              <a:t> </a:t>
            </a:r>
            <a:r>
              <a:rPr lang="en-US" altLang="ja-JP" sz="1600" dirty="0" smtClean="0">
                <a:solidFill>
                  <a:srgbClr val="FFFFFF"/>
                </a:solidFill>
              </a:rPr>
              <a:t>136.222529</a:t>
            </a:r>
            <a:r>
              <a:rPr lang="en-US" altLang="ja-JP" sz="1600" dirty="0">
                <a:solidFill>
                  <a:srgbClr val="FFFFFF"/>
                </a:solidFill>
              </a:rPr>
              <a:t>, 36.064239,  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	</a:t>
            </a:r>
            <a:r>
              <a:rPr lang="en-US" altLang="ja-JP" sz="1600" dirty="0" smtClean="0">
                <a:solidFill>
                  <a:srgbClr val="FFFFFF"/>
                </a:solidFill>
              </a:rPr>
              <a:t>		                                                  </a:t>
            </a:r>
            <a:r>
              <a:rPr lang="ja-JP" altLang="en-US" sz="1600" dirty="0" smtClean="0">
                <a:solidFill>
                  <a:srgbClr val="FFFFFF"/>
                </a:solidFill>
              </a:rPr>
              <a:t>　</a:t>
            </a:r>
            <a:r>
              <a:rPr lang="en-US" altLang="ja-JP" sz="1600" dirty="0" smtClean="0">
                <a:solidFill>
                  <a:srgbClr val="FFFFFF"/>
                </a:solidFill>
              </a:rPr>
              <a:t>136.223495</a:t>
            </a:r>
            <a:r>
              <a:rPr lang="en-US" altLang="ja-JP" sz="1600" dirty="0">
                <a:solidFill>
                  <a:srgbClr val="FFFFFF"/>
                </a:solidFill>
              </a:rPr>
              <a:t>, 36.064516,                                                        </a:t>
            </a:r>
            <a:r>
              <a:rPr lang="en-US" altLang="ja-JP" sz="1600" dirty="0" smtClean="0">
                <a:solidFill>
                  <a:srgbClr val="FFFFFF"/>
                </a:solidFill>
              </a:rPr>
              <a:t>						       136.223238</a:t>
            </a:r>
            <a:r>
              <a:rPr lang="en-US" altLang="ja-JP" sz="1600" dirty="0">
                <a:solidFill>
                  <a:srgbClr val="FFFFFF"/>
                </a:solidFill>
              </a:rPr>
              <a:t>, 36.065704,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	</a:t>
            </a:r>
            <a:r>
              <a:rPr lang="en-US" altLang="ja-JP" sz="1600" dirty="0" smtClean="0">
                <a:solidFill>
                  <a:srgbClr val="FFFFFF"/>
                </a:solidFill>
              </a:rPr>
              <a:t>	                                                                     </a:t>
            </a:r>
            <a:r>
              <a:rPr lang="en-US" altLang="ja-JP" sz="1600" dirty="0">
                <a:solidFill>
                  <a:srgbClr val="FFFFFF"/>
                </a:solidFill>
              </a:rPr>
              <a:t>136.223034, 36.065722,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 </a:t>
            </a:r>
            <a:r>
              <a:rPr lang="en-US" altLang="ja-JP" sz="1600" dirty="0" smtClean="0">
                <a:solidFill>
                  <a:srgbClr val="FFFFFF"/>
                </a:solidFill>
              </a:rPr>
              <a:t>		</a:t>
            </a:r>
            <a:r>
              <a:rPr lang="ja-JP" altLang="en-US" sz="1600" dirty="0" smtClean="0">
                <a:solidFill>
                  <a:srgbClr val="FFFFFF"/>
                </a:solidFill>
              </a:rPr>
              <a:t>　　　　 </a:t>
            </a:r>
            <a:r>
              <a:rPr lang="en-US" altLang="ja-JP" sz="1600" dirty="0" smtClean="0">
                <a:solidFill>
                  <a:srgbClr val="FFFFFF"/>
                </a:solidFill>
              </a:rPr>
              <a:t>                                                        </a:t>
            </a:r>
            <a:r>
              <a:rPr lang="en-US" altLang="ja-JP" sz="1600" dirty="0">
                <a:solidFill>
                  <a:srgbClr val="FFFFFF"/>
                </a:solidFill>
              </a:rPr>
              <a:t>136.222948, 36.066190,                                                      </a:t>
            </a:r>
            <a:r>
              <a:rPr lang="en-US" altLang="ja-JP" sz="1600" dirty="0" smtClean="0">
                <a:solidFill>
                  <a:srgbClr val="FFFFFF"/>
                </a:solidFill>
              </a:rPr>
              <a:t>				</a:t>
            </a:r>
            <a:r>
              <a:rPr lang="ja-JP" altLang="en-US" sz="1600" dirty="0" smtClean="0">
                <a:solidFill>
                  <a:srgbClr val="FFFFFF"/>
                </a:solidFill>
              </a:rPr>
              <a:t>　　　　　　　　　　　　   </a:t>
            </a:r>
            <a:r>
              <a:rPr lang="en-US" altLang="ja-JP" sz="1600" dirty="0" smtClean="0">
                <a:solidFill>
                  <a:srgbClr val="FFFFFF"/>
                </a:solidFill>
              </a:rPr>
              <a:t>136.222315</a:t>
            </a:r>
            <a:r>
              <a:rPr lang="en-US" altLang="ja-JP" sz="1600" dirty="0">
                <a:solidFill>
                  <a:srgbClr val="FFFFFF"/>
                </a:solidFill>
              </a:rPr>
              <a:t>, 36.066138,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ja-JP" altLang="en-US" sz="1600" dirty="0" smtClean="0">
                <a:solidFill>
                  <a:srgbClr val="FFFFFF"/>
                </a:solidFill>
              </a:rPr>
              <a:t>　　　  </a:t>
            </a:r>
            <a:r>
              <a:rPr lang="en-US" altLang="ja-JP" sz="1600" dirty="0" smtClean="0">
                <a:solidFill>
                  <a:srgbClr val="FFFFFF"/>
                </a:solidFill>
              </a:rPr>
              <a:t>                                     </a:t>
            </a:r>
            <a:r>
              <a:rPr lang="ja-JP" altLang="en-US" sz="1600" dirty="0" smtClean="0">
                <a:solidFill>
                  <a:srgbClr val="FFFFFF"/>
                </a:solidFill>
              </a:rPr>
              <a:t>　　　　　　　　</a:t>
            </a:r>
            <a:r>
              <a:rPr lang="en-US" altLang="ja-JP" sz="1600" dirty="0" smtClean="0">
                <a:solidFill>
                  <a:srgbClr val="FFFFFF"/>
                </a:solidFill>
              </a:rPr>
              <a:t>	</a:t>
            </a:r>
            <a:r>
              <a:rPr lang="ja-JP" altLang="en-US" sz="1600" dirty="0" smtClean="0">
                <a:solidFill>
                  <a:srgbClr val="FFFFFF"/>
                </a:solidFill>
              </a:rPr>
              <a:t>　　　　　　</a:t>
            </a:r>
            <a:r>
              <a:rPr lang="en-US" altLang="ja-JP" sz="1600" dirty="0" smtClean="0">
                <a:solidFill>
                  <a:srgbClr val="FFFFFF"/>
                </a:solidFill>
              </a:rPr>
              <a:t>136.221435,36.066216</a:t>
            </a:r>
            <a:r>
              <a:rPr lang="en-US" altLang="ja-JP" sz="1600" dirty="0">
                <a:solidFill>
                  <a:srgbClr val="FFFFFF"/>
                </a:solidFill>
              </a:rPr>
              <a:t>,                                                      ]),        </a:t>
            </a:r>
            <a:r>
              <a:rPr lang="en-US" altLang="ja-JP" sz="1600" dirty="0" err="1">
                <a:solidFill>
                  <a:srgbClr val="FFFFFF"/>
                </a:solidFill>
              </a:rPr>
              <a:t>extrudedHeight</a:t>
            </a:r>
            <a:r>
              <a:rPr lang="en-US" altLang="ja-JP" sz="1600" dirty="0">
                <a:solidFill>
                  <a:srgbClr val="FFFFFF"/>
                </a:solidFill>
              </a:rPr>
              <a:t>: 3333.0,	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material </a:t>
            </a:r>
            <a:r>
              <a:rPr lang="en-US" altLang="ja-JP" sz="1600" dirty="0">
                <a:solidFill>
                  <a:srgbClr val="FFFFFF"/>
                </a:solidFill>
              </a:rPr>
              <a:t>: </a:t>
            </a:r>
            <a:r>
              <a:rPr lang="en-US" altLang="ja-JP" sz="1600" dirty="0" err="1">
                <a:solidFill>
                  <a:srgbClr val="FFFFFF"/>
                </a:solidFill>
              </a:rPr>
              <a:t>Cesium.Color.GREEN</a:t>
            </a:r>
            <a:r>
              <a:rPr lang="en-US" altLang="ja-JP" sz="1600" dirty="0">
                <a:solidFill>
                  <a:srgbClr val="FFFFFF"/>
                </a:solidFill>
              </a:rPr>
              <a:t>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  }</a:t>
            </a: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});</a:t>
            </a:r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0" y="115604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にポリゴンを追加する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305425" y="1521850"/>
            <a:ext cx="30844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solidFill>
                  <a:srgbClr val="FFFF00"/>
                </a:solidFill>
              </a:rPr>
              <a:t>↓</a:t>
            </a:r>
            <a:r>
              <a:rPr lang="ja-JP" altLang="en-US" sz="1600" b="1" dirty="0" smtClean="0">
                <a:solidFill>
                  <a:srgbClr val="FFFF00"/>
                </a:solidFill>
              </a:rPr>
              <a:t>ポリゴンを構成する頂点の座標</a:t>
            </a:r>
            <a:endParaRPr lang="ja-JP" altLang="en-US" sz="1600" b="1" dirty="0">
              <a:solidFill>
                <a:srgbClr val="FFFF00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523044" y="4615767"/>
            <a:ext cx="45718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solidFill>
                  <a:srgbClr val="FFFF00"/>
                </a:solidFill>
              </a:rPr>
              <a:t>←</a:t>
            </a:r>
            <a:r>
              <a:rPr lang="ja-JP" altLang="en-US" sz="1600" b="1" dirty="0" smtClean="0">
                <a:solidFill>
                  <a:srgbClr val="FFFF00"/>
                </a:solidFill>
              </a:rPr>
              <a:t>高さ（単位は</a:t>
            </a:r>
            <a:r>
              <a:rPr lang="en-US" altLang="ja-JP" sz="1600" b="1" dirty="0" smtClean="0">
                <a:solidFill>
                  <a:srgbClr val="FFFF00"/>
                </a:solidFill>
              </a:rPr>
              <a:t>m</a:t>
            </a:r>
            <a:r>
              <a:rPr lang="en-US" altLang="ja-JP" sz="1600" b="1" dirty="0" smtClean="0">
                <a:solidFill>
                  <a:srgbClr val="0070C0"/>
                </a:solidFill>
              </a:rPr>
              <a:t>:https</a:t>
            </a:r>
            <a:r>
              <a:rPr lang="en-US" altLang="ja-JP" sz="1600" b="1" dirty="0">
                <a:solidFill>
                  <a:srgbClr val="0070C0"/>
                </a:solidFill>
              </a:rPr>
              <a:t>://</a:t>
            </a:r>
            <a:r>
              <a:rPr lang="en-US" altLang="ja-JP" sz="1600" b="1" dirty="0" smtClean="0">
                <a:solidFill>
                  <a:srgbClr val="0070C0"/>
                </a:solidFill>
              </a:rPr>
              <a:t>cesiumjs.org/refdoc.html</a:t>
            </a:r>
            <a:r>
              <a:rPr lang="ja-JP" altLang="en-US" sz="1600" b="1" dirty="0" smtClean="0">
                <a:solidFill>
                  <a:srgbClr val="FFFF00"/>
                </a:solidFill>
              </a:rPr>
              <a:t>）</a:t>
            </a:r>
            <a:endParaRPr lang="ja-JP" altLang="en-US" sz="1600" b="1" dirty="0">
              <a:solidFill>
                <a:srgbClr val="FFFF00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2660128" y="4862328"/>
            <a:ext cx="14975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solidFill>
                  <a:srgbClr val="FFFF00"/>
                </a:solidFill>
              </a:rPr>
              <a:t>←</a:t>
            </a:r>
            <a:r>
              <a:rPr lang="ja-JP" altLang="en-US" sz="1600" b="1" dirty="0" smtClean="0">
                <a:solidFill>
                  <a:srgbClr val="FFFF00"/>
                </a:solidFill>
              </a:rPr>
              <a:t>ポリゴンの色</a:t>
            </a:r>
            <a:endParaRPr lang="ja-JP" altLang="en-US" sz="1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91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343" y="152400"/>
            <a:ext cx="6415314" cy="513225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2519194" y="5357396"/>
            <a:ext cx="41056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高さを保持した緑色のポリゴンが表示できた。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91842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46" y="2350406"/>
            <a:ext cx="3991429" cy="3193144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0" y="1562749"/>
            <a:ext cx="9144000" cy="584775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altLang="ja-JP" sz="1600" dirty="0" err="1">
                <a:solidFill>
                  <a:srgbClr val="FFFFFF"/>
                </a:solidFill>
              </a:rPr>
              <a:t>cesiumWidget.camera.flyTo</a:t>
            </a:r>
            <a:r>
              <a:rPr lang="en-US" altLang="ja-JP" sz="1600" dirty="0">
                <a:solidFill>
                  <a:srgbClr val="FFFFFF"/>
                </a:solidFill>
              </a:rPr>
              <a:t>({   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 </a:t>
            </a:r>
            <a:r>
              <a:rPr lang="en-US" altLang="ja-JP" sz="1600" dirty="0" smtClean="0">
                <a:solidFill>
                  <a:srgbClr val="FFFFFF"/>
                </a:solidFill>
              </a:rPr>
              <a:t>    </a:t>
            </a:r>
            <a:r>
              <a:rPr lang="en-US" altLang="ja-JP" sz="1600" dirty="0">
                <a:solidFill>
                  <a:srgbClr val="FFFFFF"/>
                </a:solidFill>
              </a:rPr>
              <a:t>destination : Cesium.Cartesian3.fromDegrees(136.194763, 36.047711, 45000.0)});</a:t>
            </a:r>
            <a:endParaRPr lang="en-US" altLang="ja-JP" sz="1600" dirty="0" smtClean="0">
              <a:solidFill>
                <a:srgbClr val="FFFFFF"/>
              </a:solidFill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161925" y="281516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の視点を変更する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4489440" y="2397942"/>
            <a:ext cx="34050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↑ビューワーの視点を変更するコード</a:t>
            </a:r>
            <a:endParaRPr lang="en-US" altLang="ja-JP" sz="16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ja-JP" alt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（経度、緯度、視点の高さ）</a:t>
            </a:r>
            <a:endParaRPr lang="ja-JP" altLang="en-US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295108" y="5057548"/>
            <a:ext cx="3153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>
                <a:latin typeface="+mj-ea"/>
                <a:ea typeface="+mj-ea"/>
              </a:rPr>
              <a:t>←</a:t>
            </a:r>
            <a:r>
              <a:rPr kumimoji="1" lang="ja-JP" altLang="en-US" sz="1600" b="1" dirty="0" smtClean="0">
                <a:latin typeface="+mj-ea"/>
                <a:ea typeface="+mj-ea"/>
              </a:rPr>
              <a:t>　表示画面の視点が変更された</a:t>
            </a:r>
            <a:endParaRPr kumimoji="1" lang="ja-JP" altLang="en-US" sz="16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62829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とは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99065" y="1204262"/>
            <a:ext cx="5857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 smtClean="0"/>
              <a:t>・</a:t>
            </a:r>
            <a:r>
              <a:rPr lang="en-US" altLang="ja-JP" sz="2800" b="1" dirty="0" smtClean="0"/>
              <a:t>Cesium</a:t>
            </a:r>
            <a:r>
              <a:rPr lang="ja-JP" altLang="en-US" sz="2800" b="1" dirty="0"/>
              <a:t>は</a:t>
            </a:r>
            <a:r>
              <a:rPr lang="en-US" altLang="ja-JP" sz="2800" b="1" dirty="0"/>
              <a:t>Web</a:t>
            </a:r>
            <a:r>
              <a:rPr lang="ja-JP" altLang="en-US" sz="2800" b="1" dirty="0"/>
              <a:t> </a:t>
            </a:r>
            <a:r>
              <a:rPr lang="en-US" altLang="ja-JP" sz="2800" b="1" dirty="0"/>
              <a:t>GL</a:t>
            </a:r>
            <a:r>
              <a:rPr lang="ja-JP" altLang="en-US" sz="2800" b="1" dirty="0"/>
              <a:t> を</a:t>
            </a:r>
            <a:r>
              <a:rPr lang="ja-JP" altLang="en-US" sz="2800" b="1" dirty="0" smtClean="0"/>
              <a:t>用いた</a:t>
            </a:r>
            <a:r>
              <a:rPr lang="ja-JP" altLang="en-US" sz="2800" b="1" dirty="0"/>
              <a:t>ライブラリ</a:t>
            </a:r>
            <a:endParaRPr lang="en-US" altLang="ja-JP" sz="2800" b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99065" y="2128026"/>
            <a:ext cx="4984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 smtClean="0"/>
              <a:t>・</a:t>
            </a:r>
            <a:r>
              <a:rPr lang="en-US" altLang="ja-JP" sz="2800" b="1" dirty="0" smtClean="0"/>
              <a:t>2D</a:t>
            </a:r>
            <a:r>
              <a:rPr lang="ja-JP" altLang="en-US" sz="2800" b="1" dirty="0" err="1" smtClean="0"/>
              <a:t>だけで</a:t>
            </a:r>
            <a:r>
              <a:rPr lang="ja-JP" altLang="en-US" sz="2800" b="1" dirty="0" smtClean="0"/>
              <a:t>なく、</a:t>
            </a:r>
            <a:r>
              <a:rPr lang="en-US" altLang="ja-JP" sz="2800" b="1" dirty="0" smtClean="0"/>
              <a:t>3D</a:t>
            </a:r>
            <a:r>
              <a:rPr lang="ja-JP" altLang="en-US" sz="2800" b="1" dirty="0" smtClean="0"/>
              <a:t>表示ができる</a:t>
            </a:r>
            <a:endParaRPr lang="en-US" altLang="ja-JP" sz="2800" b="1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99065" y="3006726"/>
            <a:ext cx="8507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 smtClean="0"/>
              <a:t>・球体のため、世界規模のデータの表示に適している</a:t>
            </a:r>
            <a:endParaRPr lang="en-US" altLang="ja-JP" sz="2800" b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99065" y="3847326"/>
            <a:ext cx="4509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 smtClean="0"/>
              <a:t>・時系列データの表示も可能</a:t>
            </a:r>
            <a:endParaRPr lang="en-US" altLang="ja-JP" sz="2800" b="1" dirty="0"/>
          </a:p>
        </p:txBody>
      </p:sp>
    </p:spTree>
    <p:extLst>
      <p:ext uri="{BB962C8B-B14F-4D97-AF65-F5344CB8AC3E}">
        <p14:creationId xmlns:p14="http://schemas.microsoft.com/office/powerpoint/2010/main" val="1081285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b="1" dirty="0" err="1" smtClean="0">
                <a:solidFill>
                  <a:srgbClr val="0070C0"/>
                </a:solidFill>
              </a:rPr>
              <a:t>GoogleEarth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で</a:t>
            </a:r>
            <a:r>
              <a:rPr kumimoji="1" lang="en-US" altLang="ja-JP" sz="3200" b="1" dirty="0" err="1" smtClean="0">
                <a:solidFill>
                  <a:srgbClr val="0070C0"/>
                </a:solidFill>
              </a:rPr>
              <a:t>kml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を作成→</a:t>
            </a:r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で読み込み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01769" y="663045"/>
            <a:ext cx="7503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 smtClean="0"/>
              <a:t>※</a:t>
            </a:r>
            <a:r>
              <a:rPr kumimoji="1" lang="ja-JP" altLang="en-US" sz="1600" dirty="0" smtClean="0"/>
              <a:t>ＱＧＩＳで</a:t>
            </a:r>
            <a:r>
              <a:rPr kumimoji="1" lang="en-US" altLang="ja-JP" sz="1600" dirty="0" err="1" smtClean="0"/>
              <a:t>kml</a:t>
            </a:r>
            <a:r>
              <a:rPr lang="ja-JP" altLang="en-US" sz="1600" dirty="0" smtClean="0"/>
              <a:t>を書き出すと、</a:t>
            </a:r>
            <a:r>
              <a:rPr lang="en-US" altLang="ja-JP" sz="1600" dirty="0" smtClean="0"/>
              <a:t>&lt;description&gt;</a:t>
            </a:r>
            <a:r>
              <a:rPr lang="ja-JP" altLang="en-US" sz="1600" dirty="0" smtClean="0"/>
              <a:t>の内容が</a:t>
            </a:r>
            <a:r>
              <a:rPr lang="en-US" altLang="ja-JP" sz="1600" dirty="0" smtClean="0"/>
              <a:t>cesium</a:t>
            </a:r>
            <a:r>
              <a:rPr lang="ja-JP" altLang="en-US" sz="1600" dirty="0" smtClean="0"/>
              <a:t>で</a:t>
            </a:r>
            <a:r>
              <a:rPr lang="ja-JP" altLang="en-US" sz="1600" dirty="0"/>
              <a:t>表示</a:t>
            </a:r>
            <a:r>
              <a:rPr lang="ja-JP" altLang="en-US" sz="1600" dirty="0" smtClean="0"/>
              <a:t>できない。</a:t>
            </a:r>
            <a:endParaRPr kumimoji="1" lang="ja-JP" altLang="en-US" sz="16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51602" y="1168399"/>
            <a:ext cx="889239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00" dirty="0" smtClean="0">
                <a:latin typeface="+mj-ea"/>
                <a:ea typeface="+mj-ea"/>
              </a:rPr>
              <a:t>①　</a:t>
            </a:r>
            <a:r>
              <a:rPr lang="en-US" altLang="ja-JP" sz="1800" dirty="0" err="1">
                <a:latin typeface="+mj-ea"/>
                <a:ea typeface="+mj-ea"/>
              </a:rPr>
              <a:t>GoogleEarth</a:t>
            </a:r>
            <a:r>
              <a:rPr lang="ja-JP" altLang="en-US" sz="1800" dirty="0">
                <a:latin typeface="+mj-ea"/>
                <a:ea typeface="+mj-ea"/>
              </a:rPr>
              <a:t> </a:t>
            </a:r>
            <a:r>
              <a:rPr lang="en-US" altLang="ja-JP" sz="1800" dirty="0">
                <a:latin typeface="+mj-ea"/>
                <a:ea typeface="+mj-ea"/>
              </a:rPr>
              <a:t>pro</a:t>
            </a:r>
            <a:r>
              <a:rPr lang="ja-JP" altLang="en-US" sz="1800" dirty="0">
                <a:latin typeface="+mj-ea"/>
                <a:ea typeface="+mj-ea"/>
              </a:rPr>
              <a:t>で</a:t>
            </a:r>
            <a:r>
              <a:rPr lang="en-US" altLang="ja-JP" sz="1800" dirty="0">
                <a:latin typeface="+mj-ea"/>
                <a:ea typeface="+mj-ea"/>
              </a:rPr>
              <a:t>shape</a:t>
            </a:r>
            <a:r>
              <a:rPr lang="ja-JP" altLang="en-US" sz="1800" dirty="0">
                <a:latin typeface="+mj-ea"/>
                <a:ea typeface="+mj-ea"/>
              </a:rPr>
              <a:t>ファイルを読み込む。</a:t>
            </a:r>
            <a:endParaRPr lang="en-US" altLang="ja-JP" sz="1800" dirty="0">
              <a:latin typeface="+mj-ea"/>
              <a:ea typeface="+mj-ea"/>
            </a:endParaRPr>
          </a:p>
          <a:p>
            <a:r>
              <a:rPr lang="ja-JP" altLang="en-US" sz="1800" dirty="0" smtClean="0">
                <a:latin typeface="+mj-ea"/>
                <a:ea typeface="+mj-ea"/>
              </a:rPr>
              <a:t>ファイル</a:t>
            </a:r>
            <a:r>
              <a:rPr lang="ja-JP" altLang="en-US" sz="1800" dirty="0">
                <a:latin typeface="+mj-ea"/>
                <a:ea typeface="+mj-ea"/>
              </a:rPr>
              <a:t>＞</a:t>
            </a:r>
            <a:r>
              <a:rPr lang="ja-JP" altLang="en-US" sz="1800" dirty="0" smtClean="0">
                <a:latin typeface="+mj-ea"/>
                <a:ea typeface="+mj-ea"/>
              </a:rPr>
              <a:t>開く</a:t>
            </a:r>
            <a:r>
              <a:rPr lang="ja-JP" altLang="en-US" sz="1600" dirty="0" smtClean="0">
                <a:latin typeface="+mj-ea"/>
                <a:ea typeface="+mj-ea"/>
              </a:rPr>
              <a:t>　</a:t>
            </a:r>
            <a:r>
              <a:rPr lang="ja-JP" altLang="en-US" sz="1600" dirty="0" smtClean="0">
                <a:latin typeface="+mj-ea"/>
                <a:ea typeface="+mj-ea"/>
              </a:rPr>
              <a:t>（想定浸水区域と一次避難所の</a:t>
            </a:r>
            <a:r>
              <a:rPr lang="en-US" altLang="ja-JP" sz="1600" dirty="0" smtClean="0">
                <a:latin typeface="+mj-ea"/>
                <a:ea typeface="+mj-ea"/>
              </a:rPr>
              <a:t>shape</a:t>
            </a:r>
            <a:r>
              <a:rPr lang="ja-JP" altLang="en-US" sz="1600" dirty="0" smtClean="0">
                <a:latin typeface="+mj-ea"/>
                <a:ea typeface="+mj-ea"/>
              </a:rPr>
              <a:t>）</a:t>
            </a:r>
            <a:endParaRPr lang="en-US" altLang="ja-JP" sz="1600" dirty="0" smtClean="0">
              <a:latin typeface="+mj-ea"/>
              <a:ea typeface="+mj-ea"/>
            </a:endParaRPr>
          </a:p>
          <a:p>
            <a:endParaRPr lang="en-US" altLang="ja-JP" sz="1600" dirty="0">
              <a:latin typeface="+mj-ea"/>
              <a:ea typeface="+mj-ea"/>
            </a:endParaRPr>
          </a:p>
          <a:p>
            <a:r>
              <a:rPr lang="ja-JP" altLang="en-US" sz="1600" dirty="0" smtClean="0">
                <a:latin typeface="+mj-ea"/>
                <a:ea typeface="+mj-ea"/>
              </a:rPr>
              <a:t>②</a:t>
            </a:r>
            <a:r>
              <a:rPr lang="ja-JP" altLang="en-US" sz="1600" dirty="0">
                <a:latin typeface="+mj-ea"/>
                <a:ea typeface="+mj-ea"/>
              </a:rPr>
              <a:t>　</a:t>
            </a:r>
            <a:r>
              <a:rPr lang="ja-JP" altLang="en-US" sz="1600" dirty="0" smtClean="0">
                <a:latin typeface="+mj-ea"/>
                <a:ea typeface="+mj-ea"/>
              </a:rPr>
              <a:t>取得したアイテムにスタイルテンプレートを適用（スタイル</a:t>
            </a:r>
            <a:r>
              <a:rPr lang="ja-JP" altLang="en-US" sz="1600" dirty="0">
                <a:latin typeface="+mj-ea"/>
                <a:ea typeface="+mj-ea"/>
              </a:rPr>
              <a:t>を</a:t>
            </a:r>
            <a:r>
              <a:rPr lang="ja-JP" altLang="en-US" sz="1600" dirty="0" smtClean="0">
                <a:latin typeface="+mj-ea"/>
                <a:ea typeface="+mj-ea"/>
              </a:rPr>
              <a:t>調整）。</a:t>
            </a:r>
            <a:endParaRPr lang="en-US" altLang="ja-JP" sz="1600" dirty="0" smtClean="0">
              <a:latin typeface="+mj-ea"/>
              <a:ea typeface="+mj-ea"/>
            </a:endParaRPr>
          </a:p>
          <a:p>
            <a:r>
              <a:rPr lang="ja-JP" altLang="en-US" sz="1600" dirty="0">
                <a:latin typeface="+mj-ea"/>
                <a:ea typeface="+mj-ea"/>
              </a:rPr>
              <a:t>名前を指定する：「名前フィールド」を</a:t>
            </a:r>
            <a:r>
              <a:rPr lang="ja-JP" altLang="en-US" sz="1600" dirty="0" smtClean="0">
                <a:latin typeface="+mj-ea"/>
                <a:ea typeface="+mj-ea"/>
              </a:rPr>
              <a:t>設定する。</a:t>
            </a:r>
            <a:endParaRPr lang="en-US" altLang="ja-JP" sz="1600" dirty="0" smtClean="0">
              <a:latin typeface="+mj-ea"/>
              <a:ea typeface="+mj-ea"/>
            </a:endParaRPr>
          </a:p>
          <a:p>
            <a:r>
              <a:rPr lang="ja-JP" altLang="en-US" sz="1600" dirty="0" smtClean="0">
                <a:latin typeface="+mj-ea"/>
                <a:ea typeface="+mj-ea"/>
              </a:rPr>
              <a:t>色</a:t>
            </a:r>
            <a:r>
              <a:rPr lang="ja-JP" altLang="en-US" sz="1600" dirty="0">
                <a:latin typeface="+mj-ea"/>
                <a:ea typeface="+mj-ea"/>
              </a:rPr>
              <a:t>を指定する：「フィールドから色を設定する」を選択</a:t>
            </a:r>
            <a:r>
              <a:rPr lang="ja-JP" altLang="en-US" sz="1600" dirty="0" smtClean="0">
                <a:latin typeface="+mj-ea"/>
                <a:ea typeface="+mj-ea"/>
              </a:rPr>
              <a:t>する。</a:t>
            </a:r>
            <a:endParaRPr lang="en-US" altLang="ja-JP" sz="1600" dirty="0" smtClean="0">
              <a:latin typeface="+mj-ea"/>
              <a:ea typeface="+mj-ea"/>
            </a:endParaRPr>
          </a:p>
          <a:p>
            <a:r>
              <a:rPr lang="ja-JP" altLang="en-US" sz="1600" dirty="0">
                <a:latin typeface="+mj-ea"/>
                <a:ea typeface="+mj-ea"/>
              </a:rPr>
              <a:t>設定ができたら</a:t>
            </a:r>
            <a:r>
              <a:rPr lang="en-US" altLang="ja-JP" sz="1600" dirty="0">
                <a:latin typeface="+mj-ea"/>
                <a:ea typeface="+mj-ea"/>
              </a:rPr>
              <a:t>OK</a:t>
            </a:r>
            <a:r>
              <a:rPr lang="ja-JP" altLang="en-US" sz="1600" dirty="0">
                <a:latin typeface="+mj-ea"/>
                <a:ea typeface="+mj-ea"/>
              </a:rPr>
              <a:t>をクリックし、テンプレートを保存する</a:t>
            </a:r>
            <a:r>
              <a:rPr lang="ja-JP" altLang="en-US" sz="1600" dirty="0" smtClean="0">
                <a:latin typeface="+mj-ea"/>
                <a:ea typeface="+mj-ea"/>
              </a:rPr>
              <a:t>。</a:t>
            </a:r>
            <a:endParaRPr lang="en-US" altLang="ja-JP" sz="1600" dirty="0" smtClean="0">
              <a:latin typeface="+mj-ea"/>
              <a:ea typeface="+mj-ea"/>
            </a:endParaRPr>
          </a:p>
          <a:p>
            <a:endParaRPr lang="en-US" altLang="ja-JP" sz="1600" dirty="0">
              <a:latin typeface="+mj-ea"/>
              <a:ea typeface="+mj-ea"/>
            </a:endParaRPr>
          </a:p>
          <a:p>
            <a:r>
              <a:rPr lang="ja-JP" altLang="en-US" sz="1600" dirty="0" smtClean="0">
                <a:latin typeface="+mj-ea"/>
                <a:ea typeface="+mj-ea"/>
              </a:rPr>
              <a:t>③　</a:t>
            </a:r>
            <a:r>
              <a:rPr lang="ja-JP" altLang="en-US" sz="1600" dirty="0">
                <a:latin typeface="+mj-ea"/>
                <a:ea typeface="+mj-ea"/>
              </a:rPr>
              <a:t>レイヤの上で右クリックし、プロパティから、ポリゴンの透過度を変更する</a:t>
            </a:r>
            <a:r>
              <a:rPr lang="ja-JP" altLang="en-US" sz="1600" dirty="0" smtClean="0">
                <a:latin typeface="+mj-ea"/>
                <a:ea typeface="+mj-ea"/>
              </a:rPr>
              <a:t>。</a:t>
            </a:r>
            <a:r>
              <a:rPr lang="ja-JP" altLang="en-US" sz="1600" dirty="0">
                <a:latin typeface="+mj-ea"/>
                <a:ea typeface="+mj-ea"/>
              </a:rPr>
              <a:t>想定浸水区域のポリゴンと同じく、名前、色、アイコン、高さなどを設定する</a:t>
            </a:r>
            <a:r>
              <a:rPr lang="ja-JP" altLang="en-US" sz="1600" dirty="0" smtClean="0">
                <a:latin typeface="+mj-ea"/>
                <a:ea typeface="+mj-ea"/>
              </a:rPr>
              <a:t>。</a:t>
            </a:r>
            <a:endParaRPr lang="en-US" altLang="ja-JP" sz="1600" dirty="0" smtClean="0">
              <a:latin typeface="+mj-ea"/>
              <a:ea typeface="+mj-ea"/>
            </a:endParaRPr>
          </a:p>
          <a:p>
            <a:endParaRPr lang="en-US" altLang="ja-JP" sz="1600" dirty="0">
              <a:latin typeface="+mj-ea"/>
              <a:ea typeface="+mj-ea"/>
            </a:endParaRPr>
          </a:p>
          <a:p>
            <a:r>
              <a:rPr lang="ja-JP" altLang="en-US" sz="1600" dirty="0" smtClean="0">
                <a:latin typeface="+mj-ea"/>
                <a:ea typeface="+mj-ea"/>
              </a:rPr>
              <a:t>④　</a:t>
            </a:r>
            <a:r>
              <a:rPr lang="ja-JP" altLang="en-US" sz="1600" dirty="0">
                <a:latin typeface="+mj-ea"/>
                <a:ea typeface="+mj-ea"/>
              </a:rPr>
              <a:t>レイヤの上で右クリックし、追加→フォルダを選択し、フォルダ名を入力する</a:t>
            </a:r>
            <a:r>
              <a:rPr lang="ja-JP" altLang="en-US" sz="1600" dirty="0" smtClean="0">
                <a:latin typeface="+mj-ea"/>
                <a:ea typeface="+mj-ea"/>
              </a:rPr>
              <a:t>。</a:t>
            </a:r>
            <a:endParaRPr lang="en-US" altLang="ja-JP" sz="1600" dirty="0" smtClean="0">
              <a:latin typeface="+mj-ea"/>
              <a:ea typeface="+mj-ea"/>
            </a:endParaRPr>
          </a:p>
          <a:p>
            <a:r>
              <a:rPr lang="ja-JP" altLang="en-US" sz="1600" dirty="0">
                <a:latin typeface="+mj-ea"/>
                <a:ea typeface="+mj-ea"/>
              </a:rPr>
              <a:t>フォルダーを移動して、フォルダの中にポリゴンとポイントのデータをまとめる</a:t>
            </a:r>
            <a:r>
              <a:rPr lang="ja-JP" altLang="en-US" sz="1600" dirty="0" smtClean="0">
                <a:latin typeface="+mj-ea"/>
                <a:ea typeface="+mj-ea"/>
              </a:rPr>
              <a:t>。</a:t>
            </a:r>
            <a:endParaRPr kumimoji="1" lang="en-US" altLang="ja-JP" sz="1600" dirty="0" smtClean="0">
              <a:latin typeface="+mj-ea"/>
              <a:ea typeface="+mj-ea"/>
            </a:endParaRPr>
          </a:p>
          <a:p>
            <a:endParaRPr kumimoji="1" lang="ja-JP" altLang="en-US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82747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07282" y="122071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で</a:t>
            </a:r>
            <a:r>
              <a:rPr lang="en-US" altLang="ja-JP" sz="3200" b="1" dirty="0" err="1" smtClean="0">
                <a:solidFill>
                  <a:srgbClr val="0070C0"/>
                </a:solidFill>
              </a:rPr>
              <a:t>kml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（</a:t>
            </a:r>
            <a:r>
              <a:rPr lang="en-US" altLang="ja-JP" sz="3200" b="1" dirty="0" err="1" smtClean="0">
                <a:solidFill>
                  <a:srgbClr val="0070C0"/>
                </a:solidFill>
              </a:rPr>
              <a:t>kmz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）を読み込む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107950" y="3419577"/>
            <a:ext cx="8890000" cy="1200329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altLang="ja-JP" sz="2400" dirty="0" err="1" smtClean="0">
                <a:solidFill>
                  <a:srgbClr val="FFFFFF"/>
                </a:solidFill>
              </a:rPr>
              <a:t>cesiumWidget.dataSources.add</a:t>
            </a:r>
            <a:r>
              <a:rPr lang="en-US" altLang="ja-JP" sz="2400" dirty="0" smtClean="0">
                <a:solidFill>
                  <a:srgbClr val="FFFFFF"/>
                </a:solidFill>
              </a:rPr>
              <a:t>(</a:t>
            </a:r>
            <a:r>
              <a:rPr lang="en-US" altLang="ja-JP" sz="2400" dirty="0" err="1" smtClean="0">
                <a:solidFill>
                  <a:srgbClr val="FFFFFF"/>
                </a:solidFill>
              </a:rPr>
              <a:t>Cesium.KmlDataSource.load</a:t>
            </a:r>
            <a:r>
              <a:rPr lang="en-US" altLang="ja-JP" sz="2400" dirty="0" smtClean="0">
                <a:solidFill>
                  <a:srgbClr val="FFFFFF"/>
                </a:solidFill>
              </a:rPr>
              <a:t>(‘http://</a:t>
            </a:r>
            <a:r>
              <a:rPr lang="ja-JP" altLang="en-US" sz="2400" dirty="0" smtClean="0">
                <a:solidFill>
                  <a:srgbClr val="FFFFFF"/>
                </a:solidFill>
              </a:rPr>
              <a:t>ユーザー名</a:t>
            </a:r>
            <a:r>
              <a:rPr lang="en-US" altLang="ja-JP" sz="2400" dirty="0" smtClean="0">
                <a:solidFill>
                  <a:srgbClr val="FFFFFF"/>
                </a:solidFill>
              </a:rPr>
              <a:t>.github.io/</a:t>
            </a:r>
            <a:r>
              <a:rPr lang="en-US" altLang="ja-JP" sz="2400" dirty="0" err="1" smtClean="0">
                <a:solidFill>
                  <a:srgbClr val="FFFFFF"/>
                </a:solidFill>
              </a:rPr>
              <a:t>echizen</a:t>
            </a:r>
            <a:r>
              <a:rPr lang="en-US" altLang="ja-JP" sz="2400" dirty="0" smtClean="0">
                <a:solidFill>
                  <a:srgbClr val="FFFFFF"/>
                </a:solidFill>
              </a:rPr>
              <a:t>/cesium-starter-app-master/Source/</a:t>
            </a:r>
            <a:r>
              <a:rPr lang="en-US" altLang="ja-JP" sz="2400" dirty="0" err="1" smtClean="0">
                <a:solidFill>
                  <a:srgbClr val="FFFFFF"/>
                </a:solidFill>
              </a:rPr>
              <a:t>echizen_map.kmz</a:t>
            </a:r>
            <a:r>
              <a:rPr lang="en-US" altLang="ja-JP" sz="2400" dirty="0" smtClean="0">
                <a:solidFill>
                  <a:srgbClr val="FFFFFF"/>
                </a:solidFill>
              </a:rPr>
              <a:t>'));</a:t>
            </a:r>
            <a:endParaRPr lang="ja-JP" altLang="en-US" sz="2400" dirty="0">
              <a:solidFill>
                <a:srgbClr val="FFFFFF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282" y="875316"/>
            <a:ext cx="3183618" cy="14629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96774" y="1606790"/>
            <a:ext cx="6589023" cy="10595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0757" y="2258572"/>
            <a:ext cx="6554061" cy="515259"/>
          </a:xfrm>
          <a:prstGeom prst="rect">
            <a:avLst/>
          </a:prstGeom>
        </p:spPr>
      </p:pic>
      <p:cxnSp>
        <p:nvCxnSpPr>
          <p:cNvPr id="8" name="直線矢印コネクタ 7"/>
          <p:cNvCxnSpPr/>
          <p:nvPr/>
        </p:nvCxnSpPr>
        <p:spPr>
          <a:xfrm flipH="1" flipV="1">
            <a:off x="2638425" y="2666332"/>
            <a:ext cx="1095375" cy="7532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207282" y="4747112"/>
            <a:ext cx="74127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b="1" dirty="0"/>
              <a:t>Source</a:t>
            </a:r>
            <a:r>
              <a:rPr lang="ja-JP" altLang="en-US" sz="1600" b="1" dirty="0"/>
              <a:t>ファイルの中の</a:t>
            </a:r>
            <a:r>
              <a:rPr lang="en-US" altLang="ja-JP" sz="1600" b="1" dirty="0"/>
              <a:t>App.js</a:t>
            </a:r>
            <a:r>
              <a:rPr lang="ja-JP" altLang="en-US" sz="1600" b="1" dirty="0"/>
              <a:t>をテキストエディタで開く。</a:t>
            </a:r>
            <a:endParaRPr lang="en-US" altLang="ja-JP" sz="1600" b="1" dirty="0"/>
          </a:p>
          <a:p>
            <a:r>
              <a:rPr lang="en-US" altLang="ja-JP" sz="1600" b="1" dirty="0" err="1"/>
              <a:t>var</a:t>
            </a:r>
            <a:r>
              <a:rPr lang="en-US" altLang="ja-JP" sz="1600" b="1" dirty="0"/>
              <a:t> </a:t>
            </a:r>
            <a:r>
              <a:rPr lang="en-US" altLang="ja-JP" sz="1600" b="1" dirty="0" err="1"/>
              <a:t>cesiumWidget</a:t>
            </a:r>
            <a:r>
              <a:rPr lang="en-US" altLang="ja-JP" sz="1600" b="1" dirty="0"/>
              <a:t> = new </a:t>
            </a:r>
            <a:r>
              <a:rPr lang="en-US" altLang="ja-JP" sz="1600" b="1" dirty="0" err="1"/>
              <a:t>Cesium.Viewer</a:t>
            </a:r>
            <a:r>
              <a:rPr lang="en-US" altLang="ja-JP" sz="1600" b="1" dirty="0"/>
              <a:t>('</a:t>
            </a:r>
            <a:r>
              <a:rPr lang="en-US" altLang="ja-JP" sz="1600" b="1" dirty="0" err="1"/>
              <a:t>cesiumContainer</a:t>
            </a:r>
            <a:r>
              <a:rPr lang="en-US" altLang="ja-JP" sz="1600" b="1" dirty="0"/>
              <a:t>');</a:t>
            </a:r>
          </a:p>
          <a:p>
            <a:r>
              <a:rPr lang="ja-JP" altLang="en-US" sz="1600" b="1" dirty="0"/>
              <a:t>の下</a:t>
            </a:r>
            <a:r>
              <a:rPr lang="ja-JP" altLang="en-US" sz="1600" b="1" dirty="0" smtClean="0"/>
              <a:t>に</a:t>
            </a:r>
            <a:r>
              <a:rPr lang="en-US" altLang="ja-JP" sz="1600" b="1" dirty="0" err="1" smtClean="0"/>
              <a:t>kml</a:t>
            </a:r>
            <a:r>
              <a:rPr lang="ja-JP" altLang="en-US" sz="1600" b="1" dirty="0" smtClean="0"/>
              <a:t>を読み込むコード</a:t>
            </a:r>
            <a:r>
              <a:rPr lang="ja-JP" altLang="en-US" sz="1600" b="1" dirty="0"/>
              <a:t>を</a:t>
            </a:r>
            <a:r>
              <a:rPr lang="ja-JP" altLang="en-US" sz="1600" b="1" dirty="0" smtClean="0"/>
              <a:t>入力する。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239522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418" y="1082144"/>
            <a:ext cx="4207538" cy="3366031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788739" y="4752975"/>
            <a:ext cx="7209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 smtClean="0"/>
              <a:t>クライアント</a:t>
            </a:r>
            <a:r>
              <a:rPr lang="ja-JP" altLang="en-US" sz="1600" dirty="0"/>
              <a:t>ソフト</a:t>
            </a:r>
            <a:r>
              <a:rPr lang="ja-JP" altLang="en-US" sz="1600" dirty="0" smtClean="0"/>
              <a:t>を通してアップロードし、</a:t>
            </a:r>
            <a:r>
              <a:rPr lang="en-US" altLang="ja-JP" sz="1600" dirty="0" smtClean="0"/>
              <a:t>Web</a:t>
            </a:r>
            <a:r>
              <a:rPr lang="ja-JP" altLang="en-US" sz="1600" dirty="0" smtClean="0"/>
              <a:t>で確認すると↑のように表示される。</a:t>
            </a:r>
            <a:endParaRPr lang="en-US" altLang="ja-JP" sz="1600" dirty="0" smtClean="0"/>
          </a:p>
          <a:p>
            <a:r>
              <a:rPr kumimoji="1" lang="ja-JP" altLang="en-US" sz="1600" dirty="0"/>
              <a:t>ポイント</a:t>
            </a:r>
            <a:r>
              <a:rPr kumimoji="1" lang="ja-JP" altLang="en-US" sz="1600" dirty="0" smtClean="0"/>
              <a:t>をクリックすると、</a:t>
            </a:r>
            <a:r>
              <a:rPr kumimoji="1" lang="en-US" altLang="ja-JP" sz="1600" dirty="0" err="1" smtClean="0"/>
              <a:t>kml</a:t>
            </a:r>
            <a:r>
              <a:rPr kumimoji="1" lang="ja-JP" altLang="en-US" sz="1600" dirty="0" smtClean="0"/>
              <a:t>の</a:t>
            </a:r>
            <a:r>
              <a:rPr lang="ja-JP" altLang="en-US" sz="1600" dirty="0" smtClean="0"/>
              <a:t>属性</a:t>
            </a:r>
            <a:r>
              <a:rPr lang="ja-JP" altLang="en-US" sz="1600" dirty="0"/>
              <a:t>データ</a:t>
            </a:r>
            <a:r>
              <a:rPr kumimoji="1" lang="ja-JP" altLang="en-US" sz="1600" dirty="0" smtClean="0"/>
              <a:t>が反映されていない。</a:t>
            </a:r>
            <a:endParaRPr kumimoji="1" lang="ja-JP" altLang="en-US" sz="16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082144"/>
            <a:ext cx="4207538" cy="336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16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sz="3200" b="1" dirty="0" err="1" smtClean="0">
                <a:solidFill>
                  <a:srgbClr val="0070C0"/>
                </a:solidFill>
              </a:rPr>
              <a:t>kml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を書き換える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19699" y="1691170"/>
            <a:ext cx="810460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⑤　</a:t>
            </a:r>
            <a:r>
              <a:rPr kumimoji="1" lang="en-US" altLang="ja-JP" sz="1600" b="1" dirty="0" err="1" smtClean="0"/>
              <a:t>GoogleEarth</a:t>
            </a:r>
            <a:r>
              <a:rPr lang="ja-JP" altLang="en-US" sz="1600" b="1" dirty="0" smtClean="0"/>
              <a:t>か</a:t>
            </a:r>
            <a:r>
              <a:rPr lang="ja-JP" altLang="en-US" sz="1600" b="1" dirty="0"/>
              <a:t>ら</a:t>
            </a:r>
            <a:r>
              <a:rPr kumimoji="1" lang="ja-JP" altLang="en-US" sz="1600" b="1" dirty="0" smtClean="0"/>
              <a:t>ポイントレイヤの上で右クリックし、名前をつけて場所を保存から新規に</a:t>
            </a:r>
            <a:r>
              <a:rPr kumimoji="1" lang="en-US" altLang="ja-JP" sz="1600" b="1" dirty="0" err="1" smtClean="0"/>
              <a:t>kml</a:t>
            </a:r>
            <a:r>
              <a:rPr kumimoji="1" lang="ja-JP" altLang="en-US" sz="1600" b="1" dirty="0" err="1" smtClean="0"/>
              <a:t>を保</a:t>
            </a:r>
            <a:r>
              <a:rPr kumimoji="1" lang="ja-JP" altLang="en-US" sz="1600" b="1" dirty="0" smtClean="0"/>
              <a:t>存する。</a:t>
            </a:r>
            <a:endParaRPr kumimoji="1" lang="en-US" altLang="ja-JP" sz="1600" b="1" dirty="0" smtClean="0"/>
          </a:p>
          <a:p>
            <a:endParaRPr lang="en-US" altLang="ja-JP" sz="1600" b="1" dirty="0" smtClean="0"/>
          </a:p>
          <a:p>
            <a:r>
              <a:rPr lang="ja-JP" altLang="en-US" sz="1600" b="1" dirty="0" smtClean="0"/>
              <a:t>⑥　テキストエディタを開き、</a:t>
            </a:r>
            <a:r>
              <a:rPr lang="en-US" altLang="ja-JP" sz="1600" b="1" dirty="0" err="1" smtClean="0"/>
              <a:t>kml</a:t>
            </a:r>
            <a:r>
              <a:rPr lang="ja-JP" altLang="en-US" sz="1600" b="1" dirty="0" smtClean="0"/>
              <a:t>を書き換える</a:t>
            </a:r>
            <a:endParaRPr lang="en-US" altLang="ja-JP" sz="1600" b="1" dirty="0" smtClean="0"/>
          </a:p>
          <a:p>
            <a:endParaRPr lang="en-US" altLang="ja-JP" sz="1600" b="1" dirty="0"/>
          </a:p>
          <a:p>
            <a:r>
              <a:rPr lang="ja-JP" altLang="en-US" sz="1600" b="1" dirty="0"/>
              <a:t>⑦</a:t>
            </a:r>
            <a:r>
              <a:rPr kumimoji="1" lang="ja-JP" altLang="en-US" sz="1600" b="1" dirty="0" smtClean="0"/>
              <a:t>　</a:t>
            </a:r>
            <a:r>
              <a:rPr lang="en-US" altLang="ja-JP" sz="1600" b="1" dirty="0" err="1"/>
              <a:t>kml</a:t>
            </a:r>
            <a:r>
              <a:rPr lang="ja-JP" altLang="en-US" sz="1600" b="1" dirty="0"/>
              <a:t>をもう一度読み込み、表示を確認する</a:t>
            </a:r>
            <a:r>
              <a:rPr lang="ja-JP" altLang="en-US" sz="1600" b="1" dirty="0" smtClean="0"/>
              <a:t>。プロパティ</a:t>
            </a:r>
            <a:r>
              <a:rPr lang="ja-JP" altLang="en-US" sz="1600" b="1" dirty="0"/>
              <a:t>を開きその他の情報を追加する</a:t>
            </a:r>
            <a:r>
              <a:rPr lang="ja-JP" altLang="en-US" sz="1600" b="1" dirty="0" smtClean="0"/>
              <a:t>。</a:t>
            </a:r>
            <a:endParaRPr lang="en-US" altLang="ja-JP" sz="1600" b="1" dirty="0" smtClean="0"/>
          </a:p>
          <a:p>
            <a:endParaRPr lang="en-US" altLang="ja-JP" sz="1600" b="1" dirty="0"/>
          </a:p>
          <a:p>
            <a:r>
              <a:rPr lang="ja-JP" altLang="en-US" sz="1600" b="1" dirty="0" smtClean="0"/>
              <a:t>⑧　バルーン</a:t>
            </a:r>
            <a:r>
              <a:rPr lang="ja-JP" altLang="en-US" sz="1600" b="1" dirty="0"/>
              <a:t>の設定</a:t>
            </a:r>
            <a:r>
              <a:rPr lang="en-US" altLang="ja-JP" sz="1600" b="1" dirty="0"/>
              <a:t>:</a:t>
            </a:r>
            <a:r>
              <a:rPr lang="ja-JP" altLang="en-US" sz="1600" b="1" dirty="0"/>
              <a:t>リンクを追加をクリックし</a:t>
            </a:r>
            <a:r>
              <a:rPr lang="en-US" altLang="ja-JP" sz="1600" b="1" dirty="0"/>
              <a:t>URL</a:t>
            </a:r>
            <a:r>
              <a:rPr lang="ja-JP" altLang="en-US" sz="1600" b="1" dirty="0"/>
              <a:t>を追加する（越前市の</a:t>
            </a:r>
            <a:r>
              <a:rPr lang="ja-JP" altLang="en-US" sz="1600" b="1" dirty="0" smtClean="0"/>
              <a:t>防災課）</a:t>
            </a:r>
            <a:endParaRPr lang="en-US" altLang="ja-JP" sz="1600" b="1" dirty="0" smtClean="0"/>
          </a:p>
          <a:p>
            <a:r>
              <a:rPr lang="ja-JP" altLang="en-US" sz="1600" b="1" dirty="0" smtClean="0"/>
              <a:t>アイコンの設定：ラベルの縮尺を</a:t>
            </a:r>
            <a:r>
              <a:rPr lang="en-US" altLang="ja-JP" sz="1600" b="1" dirty="0" smtClean="0"/>
              <a:t>0.0</a:t>
            </a:r>
            <a:r>
              <a:rPr lang="ja-JP" altLang="en-US" sz="1600" b="1" dirty="0" smtClean="0"/>
              <a:t>にする</a:t>
            </a:r>
            <a:endParaRPr lang="en-US" altLang="ja-JP" sz="1600" b="1" dirty="0" smtClean="0"/>
          </a:p>
          <a:p>
            <a:endParaRPr lang="en-US" altLang="ja-JP" sz="1600" b="1" dirty="0"/>
          </a:p>
          <a:p>
            <a:r>
              <a:rPr lang="ja-JP" altLang="en-US" sz="1600" b="1" dirty="0"/>
              <a:t>⑨　凡例画像を作成し、</a:t>
            </a:r>
            <a:r>
              <a:rPr lang="en-US" altLang="ja-JP" sz="1600" b="1" dirty="0"/>
              <a:t>GitHub</a:t>
            </a:r>
            <a:r>
              <a:rPr lang="ja-JP" altLang="en-US" sz="1600" b="1" dirty="0"/>
              <a:t>にアップロードし、</a:t>
            </a:r>
            <a:r>
              <a:rPr lang="en-US" altLang="ja-JP" sz="1600" b="1" dirty="0" err="1"/>
              <a:t>GoogleEarth</a:t>
            </a:r>
            <a:r>
              <a:rPr lang="ja-JP" altLang="en-US" sz="1600" b="1" dirty="0"/>
              <a:t>でレイヤのプロパティから、画像を追加する。  </a:t>
            </a:r>
            <a:r>
              <a:rPr lang="ja-JP" altLang="en-US" sz="1600" b="1" dirty="0" smtClean="0"/>
              <a:t>アップロード</a:t>
            </a:r>
            <a:r>
              <a:rPr lang="ja-JP" altLang="en-US" sz="1600" b="1" dirty="0"/>
              <a:t>した</a:t>
            </a:r>
            <a:r>
              <a:rPr lang="en-US" altLang="ja-JP" sz="1600" b="1" dirty="0"/>
              <a:t>URL</a:t>
            </a:r>
            <a:r>
              <a:rPr lang="ja-JP" altLang="en-US" sz="1600" b="1" dirty="0"/>
              <a:t>を指定すると、</a:t>
            </a:r>
            <a:r>
              <a:rPr lang="en-US" altLang="ja-JP" sz="1600" b="1" dirty="0"/>
              <a:t>cesium</a:t>
            </a:r>
            <a:r>
              <a:rPr lang="ja-JP" altLang="en-US" sz="1600" b="1" dirty="0"/>
              <a:t>で画像を表示できる</a:t>
            </a:r>
          </a:p>
          <a:p>
            <a:endParaRPr lang="ja-JP" altLang="en-US" sz="1600" b="1" dirty="0"/>
          </a:p>
          <a:p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210179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93" y="1238918"/>
            <a:ext cx="4210944" cy="323716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657" y="1238918"/>
            <a:ext cx="4210945" cy="3237164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811212" y="5357396"/>
            <a:ext cx="7531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 smtClean="0"/>
              <a:t>&lt;</a:t>
            </a:r>
            <a:r>
              <a:rPr kumimoji="1" lang="en-US" altLang="ja-JP" sz="1600" b="1" dirty="0" err="1" smtClean="0"/>
              <a:t>BalloonStyle</a:t>
            </a:r>
            <a:r>
              <a:rPr kumimoji="1" lang="en-US" altLang="ja-JP" sz="1600" b="1" dirty="0" smtClean="0"/>
              <a:t>&gt;</a:t>
            </a:r>
            <a:r>
              <a:rPr lang="en-US" altLang="ja-JP" sz="1600" b="1" dirty="0" smtClean="0"/>
              <a:t>&lt;/</a:t>
            </a:r>
            <a:r>
              <a:rPr lang="en-US" altLang="ja-JP" sz="1600" b="1" dirty="0" err="1" smtClean="0"/>
              <a:t>BalloonStyle</a:t>
            </a:r>
            <a:r>
              <a:rPr lang="en-US" altLang="ja-JP" sz="1600" b="1" dirty="0" smtClean="0"/>
              <a:t>&gt;</a:t>
            </a:r>
            <a:r>
              <a:rPr lang="ja-JP" altLang="en-US" sz="1600" b="1" dirty="0" err="1" smtClean="0"/>
              <a:t>を削</a:t>
            </a:r>
            <a:r>
              <a:rPr lang="ja-JP" altLang="en-US" sz="1600" b="1" dirty="0" smtClean="0"/>
              <a:t>除する（</a:t>
            </a:r>
            <a:r>
              <a:rPr lang="en-US" altLang="ja-JP" sz="1600" b="1" dirty="0" smtClean="0"/>
              <a:t>2</a:t>
            </a:r>
            <a:r>
              <a:rPr lang="ja-JP" altLang="en-US" sz="1600" b="1" dirty="0" smtClean="0"/>
              <a:t>箇所）。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01713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658" y="663045"/>
            <a:ext cx="5936343" cy="456356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8400" y="2228850"/>
            <a:ext cx="2806700" cy="125730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811212" y="5357396"/>
            <a:ext cx="7531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 smtClean="0"/>
              <a:t>&lt;description&gt;</a:t>
            </a:r>
            <a:r>
              <a:rPr lang="en-US" altLang="ja-JP" sz="1600" b="1" dirty="0" smtClean="0"/>
              <a:t>&lt;/description&gt;</a:t>
            </a:r>
            <a:r>
              <a:rPr lang="ja-JP" altLang="en-US" sz="1600" b="1" dirty="0" smtClean="0"/>
              <a:t>を右のように書き換える。</a:t>
            </a:r>
            <a:endParaRPr lang="ja-JP" altLang="en-US" sz="1600" b="1" dirty="0"/>
          </a:p>
        </p:txBody>
      </p:sp>
      <p:sp>
        <p:nvSpPr>
          <p:cNvPr id="6" name="正方形/長方形 5"/>
          <p:cNvSpPr/>
          <p:nvPr/>
        </p:nvSpPr>
        <p:spPr>
          <a:xfrm>
            <a:off x="6248400" y="2228850"/>
            <a:ext cx="2806700" cy="1257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447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4971" y="410368"/>
            <a:ext cx="6154058" cy="4923245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2320422" y="5376446"/>
            <a:ext cx="4536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Cesium</a:t>
            </a:r>
            <a:r>
              <a:rPr kumimoji="1" lang="ja-JP" altLang="en-US" sz="1600" b="1" dirty="0" smtClean="0"/>
              <a:t>で表示すると、ポイントの情報が表示できる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067716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6031563" y="2858418"/>
            <a:ext cx="1575737" cy="157373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6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202281" y="3050933"/>
            <a:ext cx="11350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/>
              <a:t>全災害時</a:t>
            </a:r>
            <a:endParaRPr kumimoji="1" lang="ja-JP" altLang="en-US" sz="1000" dirty="0"/>
          </a:p>
        </p:txBody>
      </p:sp>
      <p:sp>
        <p:nvSpPr>
          <p:cNvPr id="6" name="円/楕円 5"/>
          <p:cNvSpPr/>
          <p:nvPr/>
        </p:nvSpPr>
        <p:spPr>
          <a:xfrm>
            <a:off x="6122036" y="3101015"/>
            <a:ext cx="127827" cy="1266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60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184049" y="3272102"/>
            <a:ext cx="13279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/>
              <a:t>風水害時</a:t>
            </a:r>
            <a:endParaRPr kumimoji="1" lang="ja-JP" altLang="en-US" sz="10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186699" y="3425454"/>
            <a:ext cx="1417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全災害時</a:t>
            </a:r>
            <a:endParaRPr lang="en-US" altLang="zh-TW" sz="1000" dirty="0" smtClean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lang="zh-TW" altLang="en-US" sz="10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（土砂災害危険区域内）</a:t>
            </a:r>
            <a:endParaRPr kumimoji="1" lang="ja-JP" altLang="en-US" sz="10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184127" y="3764903"/>
            <a:ext cx="1392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 smtClean="0"/>
              <a:t>風水害</a:t>
            </a:r>
            <a:r>
              <a:rPr lang="zh-TW" altLang="en-US" sz="10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時</a:t>
            </a:r>
            <a:endParaRPr lang="en-US" altLang="zh-TW" sz="10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lang="zh-TW" altLang="en-US" sz="10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（土砂災害危険区域内）</a:t>
            </a:r>
            <a:endParaRPr kumimoji="1" lang="ja-JP" altLang="en-US" sz="10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02281" y="4082472"/>
            <a:ext cx="13134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不明</a:t>
            </a:r>
            <a:endParaRPr kumimoji="1" lang="ja-JP" altLang="en-US" sz="10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6122036" y="3328389"/>
            <a:ext cx="127827" cy="12300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600"/>
          </a:p>
        </p:txBody>
      </p:sp>
      <p:sp>
        <p:nvSpPr>
          <p:cNvPr id="12" name="円/楕円 11"/>
          <p:cNvSpPr/>
          <p:nvPr/>
        </p:nvSpPr>
        <p:spPr>
          <a:xfrm>
            <a:off x="6122036" y="3537271"/>
            <a:ext cx="131627" cy="12478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600"/>
          </a:p>
        </p:txBody>
      </p:sp>
      <p:sp>
        <p:nvSpPr>
          <p:cNvPr id="13" name="円/楕円 12"/>
          <p:cNvSpPr/>
          <p:nvPr/>
        </p:nvSpPr>
        <p:spPr>
          <a:xfrm>
            <a:off x="6118236" y="3843648"/>
            <a:ext cx="131627" cy="1247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600"/>
          </a:p>
        </p:txBody>
      </p:sp>
      <p:sp>
        <p:nvSpPr>
          <p:cNvPr id="14" name="円/楕円 13"/>
          <p:cNvSpPr/>
          <p:nvPr/>
        </p:nvSpPr>
        <p:spPr>
          <a:xfrm>
            <a:off x="6122428" y="4132429"/>
            <a:ext cx="131627" cy="12478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60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035927" y="2857117"/>
            <a:ext cx="15681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" dirty="0" smtClean="0">
                <a:solidFill>
                  <a:schemeClr val="bg1">
                    <a:lumMod val="50000"/>
                  </a:schemeClr>
                </a:solidFill>
              </a:rPr>
              <a:t>避難所種類</a:t>
            </a:r>
            <a:endParaRPr kumimoji="1" lang="ja-JP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166238" y="4262393"/>
            <a:ext cx="144238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sz="5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越前市 一次避難所オープンデータより作成</a:t>
            </a:r>
            <a:endParaRPr kumimoji="1" lang="ja-JP" altLang="en-US" sz="5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5425" y="166090"/>
            <a:ext cx="6153150" cy="4922520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2111230" y="5345518"/>
            <a:ext cx="4921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ポイントをクリックすると凡例も表示できるようになった。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59218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1217043" y="5186141"/>
            <a:ext cx="67099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hlinkClick r:id="rId2"/>
              </a:rPr>
              <a:t>http://cesiumjs.</a:t>
            </a:r>
            <a:r>
              <a:rPr lang="ja-JP" altLang="en-US" sz="1600" b="1" dirty="0" smtClean="0">
                <a:hlinkClick r:id="rId2"/>
              </a:rPr>
              <a:t>org</a:t>
            </a:r>
            <a:r>
              <a:rPr lang="ja-JP" altLang="en-US" sz="1600" b="1" dirty="0"/>
              <a:t>　</a:t>
            </a:r>
            <a:r>
              <a:rPr lang="ja-JP" altLang="en-US" sz="1600" b="1" dirty="0" smtClean="0"/>
              <a:t>をブラウザで開き、</a:t>
            </a:r>
            <a:r>
              <a:rPr lang="en-US" altLang="ja-JP" sz="1600" b="1" dirty="0" smtClean="0"/>
              <a:t>Cesium</a:t>
            </a:r>
            <a:r>
              <a:rPr lang="ja-JP" altLang="en-US" sz="1600" b="1" dirty="0"/>
              <a:t>の</a:t>
            </a:r>
            <a:r>
              <a:rPr lang="ja-JP" altLang="en-US" sz="1600" b="1" dirty="0" smtClean="0"/>
              <a:t>ホームページを表示する。</a:t>
            </a:r>
            <a:endParaRPr lang="ja-JP" altLang="en-US" sz="1600" b="1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4500" y="589360"/>
            <a:ext cx="5715000" cy="439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67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の動作を確認する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792121" y="5130225"/>
            <a:ext cx="75597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b="1" dirty="0"/>
              <a:t>http://cesiumjs.org/Cesium/Apps/Sandcastle/index.html?src=Hello%20World.html&amp;label=All </a:t>
            </a:r>
            <a:r>
              <a:rPr lang="ja-JP" altLang="en-US" sz="1600" b="1" dirty="0" smtClean="0"/>
              <a:t>　を開き、地図の動作を確認する</a:t>
            </a:r>
            <a:r>
              <a:rPr lang="ja-JP" altLang="en-US" sz="1600" b="1" dirty="0"/>
              <a:t>。</a:t>
            </a:r>
            <a:endParaRPr lang="en-US" altLang="ja-JP" sz="1600" b="1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0700" y="719375"/>
            <a:ext cx="5562600" cy="42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2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475" y="1282700"/>
            <a:ext cx="4044497" cy="2955471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3586" y="635000"/>
            <a:ext cx="3154589" cy="229903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3586" y="3276600"/>
            <a:ext cx="3154589" cy="2299945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4146549" y="1273810"/>
            <a:ext cx="158751" cy="1454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 flipV="1">
            <a:off x="3990975" y="1758754"/>
            <a:ext cx="1428750" cy="5462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>
            <a:off x="3990975" y="2606713"/>
            <a:ext cx="1362075" cy="12715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131193" y="4748768"/>
            <a:ext cx="47900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デフォルトでも、複数</a:t>
            </a:r>
            <a:r>
              <a:rPr lang="en-US" altLang="ja-JP" sz="1600" b="1" dirty="0" err="1" smtClean="0"/>
              <a:t>BaseMap</a:t>
            </a:r>
            <a:r>
              <a:rPr lang="ja-JP" altLang="en-US" sz="1600" b="1" dirty="0" smtClean="0"/>
              <a:t>を選択することができる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98545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997" y="1739899"/>
            <a:ext cx="3889828" cy="283318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62072" y="355599"/>
            <a:ext cx="3296103" cy="243897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62072" y="3073400"/>
            <a:ext cx="3296103" cy="2420983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3936999" y="1729568"/>
            <a:ext cx="158751" cy="1087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/>
          <p:nvPr/>
        </p:nvCxnSpPr>
        <p:spPr>
          <a:xfrm flipV="1">
            <a:off x="4095750" y="1450840"/>
            <a:ext cx="1076325" cy="4616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>
            <a:off x="4104822" y="2069175"/>
            <a:ext cx="857250" cy="13312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151947" y="4820867"/>
            <a:ext cx="48101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b="1" dirty="0" smtClean="0"/>
              <a:t>球体、平面、角度つき平面の３つで地球を表現できる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40069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2800" y="943927"/>
            <a:ext cx="4978400" cy="3827146"/>
          </a:xfrm>
          <a:prstGeom prst="rect">
            <a:avLst/>
          </a:prstGeom>
        </p:spPr>
      </p:pic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のダウンロード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2330448" y="2086610"/>
            <a:ext cx="1189129" cy="3287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882434" y="5282168"/>
            <a:ext cx="5305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 smtClean="0"/>
              <a:t>Cesium</a:t>
            </a:r>
            <a:r>
              <a:rPr lang="ja-JP" altLang="en-US" sz="1600" b="1" dirty="0" smtClean="0"/>
              <a:t>のホームページからダウンロードすることができる。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458558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2286" y="517903"/>
            <a:ext cx="7039428" cy="4329869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371475" y="4915596"/>
            <a:ext cx="81818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err="1" smtClean="0"/>
              <a:t>Git</a:t>
            </a:r>
            <a:r>
              <a:rPr lang="en-US" altLang="ja-JP" sz="1600" b="1" dirty="0" smtClean="0"/>
              <a:t> Hub</a:t>
            </a:r>
            <a:r>
              <a:rPr lang="ja-JP" altLang="en-US" sz="1600" b="1" dirty="0" smtClean="0"/>
              <a:t>でリポジトリを作成して、</a:t>
            </a:r>
            <a:r>
              <a:rPr lang="ja-JP" altLang="en-US" sz="1600" b="1" dirty="0"/>
              <a:t>ローカル</a:t>
            </a:r>
            <a:r>
              <a:rPr lang="ja-JP" altLang="en-US" sz="1600" b="1" dirty="0" smtClean="0"/>
              <a:t>から</a:t>
            </a:r>
            <a:r>
              <a:rPr lang="en-US" altLang="ja-JP" sz="1600" b="1" dirty="0" smtClean="0"/>
              <a:t>Push</a:t>
            </a:r>
            <a:r>
              <a:rPr lang="ja-JP" altLang="en-US" sz="1600" b="1" dirty="0" smtClean="0"/>
              <a:t>することで</a:t>
            </a:r>
            <a:r>
              <a:rPr lang="en-US" altLang="ja-JP" sz="1600" b="1" dirty="0" smtClean="0"/>
              <a:t>cesium</a:t>
            </a:r>
            <a:r>
              <a:rPr lang="ja-JP" altLang="en-US" sz="1600" b="1" dirty="0" smtClean="0"/>
              <a:t>を</a:t>
            </a:r>
            <a:r>
              <a:rPr lang="en-US" altLang="ja-JP" sz="1600" b="1" dirty="0" smtClean="0"/>
              <a:t>web</a:t>
            </a:r>
            <a:r>
              <a:rPr lang="ja-JP" altLang="en-US" sz="1600" b="1" dirty="0" smtClean="0"/>
              <a:t>にアップロードできる</a:t>
            </a:r>
            <a:endParaRPr lang="en-US" altLang="ja-JP" sz="1600" b="1" dirty="0" smtClean="0"/>
          </a:p>
          <a:p>
            <a:r>
              <a:rPr lang="en-US" altLang="ja-JP" sz="1600" b="1" dirty="0" smtClean="0"/>
              <a:t>※</a:t>
            </a:r>
            <a:r>
              <a:rPr lang="ja-JP" altLang="en-US" sz="1600" b="1" dirty="0" smtClean="0"/>
              <a:t>デモデータなどが</a:t>
            </a:r>
            <a:r>
              <a:rPr lang="ja-JP" altLang="en-US" sz="1600" b="1" dirty="0"/>
              <a:t>入</a:t>
            </a:r>
            <a:r>
              <a:rPr lang="ja-JP" altLang="en-US" sz="1600" b="1" dirty="0" smtClean="0"/>
              <a:t>っているため重たい→この教材では、使用しない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035609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5062" y="380999"/>
            <a:ext cx="5874278" cy="4515851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6197600" y="1981200"/>
            <a:ext cx="457200" cy="127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469242" y="5169768"/>
            <a:ext cx="82055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hlinkClick r:id="rId3"/>
              </a:rPr>
              <a:t>https</a:t>
            </a:r>
            <a:r>
              <a:rPr lang="en-US" altLang="ja-JP" sz="1600" b="1" dirty="0">
                <a:hlinkClick r:id="rId3"/>
              </a:rPr>
              <a:t>://github.com/pjcozzi/cesium-starter-app </a:t>
            </a:r>
            <a:r>
              <a:rPr lang="ja-JP" altLang="en-US" sz="1600" b="1" dirty="0" smtClean="0"/>
              <a:t>にアクセスし、</a:t>
            </a:r>
            <a:r>
              <a:rPr lang="ja-JP" altLang="en-US" sz="1600" b="1" dirty="0" smtClean="0">
                <a:solidFill>
                  <a:srgbClr val="FF6600"/>
                </a:solidFill>
              </a:rPr>
              <a:t>「</a:t>
            </a:r>
            <a:r>
              <a:rPr lang="en-US" altLang="ja-JP" sz="1600" b="1" dirty="0">
                <a:solidFill>
                  <a:srgbClr val="FF6600"/>
                </a:solidFill>
              </a:rPr>
              <a:t>Download</a:t>
            </a:r>
            <a:r>
              <a:rPr lang="ja-JP" altLang="en-US" sz="1600" b="1" dirty="0">
                <a:solidFill>
                  <a:srgbClr val="FF6600"/>
                </a:solidFill>
              </a:rPr>
              <a:t> </a:t>
            </a:r>
            <a:r>
              <a:rPr lang="en-US" altLang="ja-JP" sz="1600" b="1" dirty="0">
                <a:solidFill>
                  <a:srgbClr val="FF6600"/>
                </a:solidFill>
              </a:rPr>
              <a:t>ZIP</a:t>
            </a:r>
            <a:r>
              <a:rPr lang="ja-JP" altLang="en-US" sz="1600" b="1" dirty="0">
                <a:solidFill>
                  <a:srgbClr val="FF6600"/>
                </a:solidFill>
              </a:rPr>
              <a:t>」</a:t>
            </a:r>
            <a:r>
              <a:rPr lang="en-US" altLang="ja-JP" sz="1600" b="1" dirty="0">
                <a:solidFill>
                  <a:srgbClr val="FF6600"/>
                </a:solidFill>
              </a:rPr>
              <a:t> </a:t>
            </a:r>
            <a:r>
              <a:rPr lang="ja-JP" altLang="en-US" sz="1600" b="1" dirty="0"/>
              <a:t>をクリック</a:t>
            </a:r>
            <a:r>
              <a:rPr lang="ja-JP" altLang="en-US" sz="1600" b="1" dirty="0" smtClean="0"/>
              <a:t>する。</a:t>
            </a:r>
            <a:endParaRPr lang="en-US" altLang="ja-JP" sz="1600" b="1" dirty="0" smtClean="0"/>
          </a:p>
          <a:p>
            <a:r>
              <a:rPr lang="en-US" altLang="ja-JP" sz="1600" b="1" dirty="0" err="1" smtClean="0"/>
              <a:t>pjcozzi</a:t>
            </a:r>
            <a:r>
              <a:rPr lang="ja-JP" altLang="en-US" sz="1600" b="1" dirty="0" smtClean="0"/>
              <a:t>氏が</a:t>
            </a:r>
            <a:r>
              <a:rPr lang="en-US" altLang="ja-JP" sz="1600" b="1" dirty="0" smtClean="0"/>
              <a:t>Cesium</a:t>
            </a:r>
            <a:r>
              <a:rPr lang="ja-JP" altLang="en-US" sz="1600" b="1" dirty="0" smtClean="0"/>
              <a:t>を編集しやすい形にしたものを公開しているためそれを利用する。</a:t>
            </a:r>
            <a:endParaRPr lang="en-US" altLang="ja-JP" sz="1600" b="1" dirty="0"/>
          </a:p>
        </p:txBody>
      </p:sp>
    </p:spTree>
    <p:extLst>
      <p:ext uri="{BB962C8B-B14F-4D97-AF65-F5344CB8AC3E}">
        <p14:creationId xmlns:p14="http://schemas.microsoft.com/office/powerpoint/2010/main" val="2377561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kumimoji="1" sz="16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2978</TotalTime>
  <Words>745</Words>
  <Application>Microsoft Office PowerPoint</Application>
  <PresentationFormat>画面に合わせる (16:10)</PresentationFormat>
  <Paragraphs>143</Paragraphs>
  <Slides>27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32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Cesiumとは</vt:lpstr>
      <vt:lpstr>PowerPoint プレゼンテーション</vt:lpstr>
      <vt:lpstr>Cesiumの動作を確認する</vt:lpstr>
      <vt:lpstr>PowerPoint プレゼンテーション</vt:lpstr>
      <vt:lpstr>PowerPoint プレゼンテーション</vt:lpstr>
      <vt:lpstr>Cesiumのダウンロード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Cesiumにレイヤを追加する</vt:lpstr>
      <vt:lpstr>Cesiumにポイントを追加する</vt:lpstr>
      <vt:lpstr>PowerPoint プレゼンテーション</vt:lpstr>
      <vt:lpstr>Cesiumにラインを追加する</vt:lpstr>
      <vt:lpstr>PowerPoint プレゼンテーション</vt:lpstr>
      <vt:lpstr>Cesiumにポリゴンを追加する</vt:lpstr>
      <vt:lpstr>PowerPoint プレゼンテーション</vt:lpstr>
      <vt:lpstr>Cesiumの視点を変更する</vt:lpstr>
      <vt:lpstr>GoogleEarthでkmlを作成→Cesiumで読み込み</vt:lpstr>
      <vt:lpstr>Cesiumでkml（kmz）を読み込む</vt:lpstr>
      <vt:lpstr>PowerPoint プレゼンテーション</vt:lpstr>
      <vt:lpstr>kmlを書き換える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172</cp:revision>
  <dcterms:created xsi:type="dcterms:W3CDTF">2015-06-26T03:04:37Z</dcterms:created>
  <dcterms:modified xsi:type="dcterms:W3CDTF">2016-03-25T05:05:59Z</dcterms:modified>
</cp:coreProperties>
</file>